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  <p:sldMasterId id="2147483725" r:id="rId2"/>
  </p:sldMasterIdLst>
  <p:notesMasterIdLst>
    <p:notesMasterId r:id="rId67"/>
  </p:notesMasterIdLst>
  <p:sldIdLst>
    <p:sldId id="267" r:id="rId3"/>
    <p:sldId id="280" r:id="rId4"/>
    <p:sldId id="264" r:id="rId5"/>
    <p:sldId id="265" r:id="rId6"/>
    <p:sldId id="266" r:id="rId7"/>
    <p:sldId id="332" r:id="rId8"/>
    <p:sldId id="268" r:id="rId9"/>
    <p:sldId id="333" r:id="rId10"/>
    <p:sldId id="269" r:id="rId11"/>
    <p:sldId id="270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2" r:id="rId54"/>
    <p:sldId id="323" r:id="rId55"/>
    <p:sldId id="324" r:id="rId56"/>
    <p:sldId id="319" r:id="rId57"/>
    <p:sldId id="320" r:id="rId58"/>
    <p:sldId id="321" r:id="rId59"/>
    <p:sldId id="325" r:id="rId60"/>
    <p:sldId id="331" r:id="rId61"/>
    <p:sldId id="330" r:id="rId62"/>
    <p:sldId id="326" r:id="rId63"/>
    <p:sldId id="327" r:id="rId64"/>
    <p:sldId id="328" r:id="rId65"/>
    <p:sldId id="32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9136CBD-01BA-456D-B9DB-B719DCB08B5C}">
          <p14:sldIdLst>
            <p14:sldId id="267"/>
          </p14:sldIdLst>
        </p14:section>
        <p14:section name="Introduction" id="{51D3C3EB-0A7A-489D-9E5D-D16C4A3DA287}">
          <p14:sldIdLst>
            <p14:sldId id="280"/>
            <p14:sldId id="264"/>
            <p14:sldId id="265"/>
            <p14:sldId id="266"/>
            <p14:sldId id="332"/>
            <p14:sldId id="268"/>
            <p14:sldId id="333"/>
            <p14:sldId id="269"/>
            <p14:sldId id="270"/>
            <p14:sldId id="272"/>
            <p14:sldId id="273"/>
            <p14:sldId id="274"/>
            <p14:sldId id="276"/>
            <p14:sldId id="277"/>
            <p14:sldId id="278"/>
            <p14:sldId id="279"/>
          </p14:sldIdLst>
        </p14:section>
        <p14:section name="Background" id="{0B4C6830-85D0-46DC-8663-64FA184BFBB0}">
          <p14:sldIdLst>
            <p14:sldId id="281"/>
            <p14:sldId id="282"/>
            <p14:sldId id="283"/>
            <p14:sldId id="284"/>
            <p14:sldId id="285"/>
            <p14:sldId id="287"/>
            <p14:sldId id="288"/>
          </p14:sldIdLst>
        </p14:section>
        <p14:section name="TPN" id="{31EE911E-B35C-42A2-8FD4-5671FB5FCF4C}">
          <p14:sldIdLst>
            <p14:sldId id="289"/>
            <p14:sldId id="290"/>
            <p14:sldId id="291"/>
            <p14:sldId id="292"/>
            <p14:sldId id="293"/>
            <p14:sldId id="295"/>
            <p14:sldId id="294"/>
            <p14:sldId id="297"/>
            <p14:sldId id="298"/>
            <p14:sldId id="299"/>
          </p14:sldIdLst>
        </p14:section>
        <p14:section name="FQDet" id="{84DAA0FA-EE2F-43B8-9DCB-C44408611B37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EffSeg" id="{DAD76F58-2150-421B-8132-1BCF28BEF98F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2"/>
            <p14:sldId id="323"/>
            <p14:sldId id="324"/>
            <p14:sldId id="319"/>
            <p14:sldId id="320"/>
            <p14:sldId id="321"/>
          </p14:sldIdLst>
        </p14:section>
        <p14:section name="Future" id="{C7985C0A-8730-400C-B61F-7BCE173FD262}">
          <p14:sldIdLst>
            <p14:sldId id="325"/>
            <p14:sldId id="331"/>
          </p14:sldIdLst>
        </p14:section>
        <p14:section name="Conlclusion" id="{E5AFFE52-4BF7-4D88-A9F0-025F172AB179}">
          <p14:sldIdLst>
            <p14:sldId id="330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F7F9F1"/>
    <a:srgbClr val="E5EBCD"/>
    <a:srgbClr val="EBF1DA"/>
    <a:srgbClr val="1D8DB0"/>
    <a:srgbClr val="DCE7F0"/>
    <a:srgbClr val="F1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71A98-2EDF-4E60-8D3F-98C8D30797A8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7B1DF-709A-43CE-9005-BA81437D3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0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006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5DD9D-4542-1C86-4FA2-3782BAA9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59ABA-C6EC-47CF-B356-5830353173A8}" type="datetime1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860EB-F1F7-06A3-8DF9-39FE6071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322CC-8731-BEA9-886E-623DA5CE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333F-9465-AD0D-E545-B92FB666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73DD0-F661-7B79-12B6-C538C3B5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0A388-D13E-965B-73E6-9B1BF56E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2AB47-8004-878B-C39D-19B82230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AC1D0-E742-46A1-8860-205DCC5007CB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95BD1-8451-2599-30EA-A721BC02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6854-706A-A077-BB02-2478387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8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6EA7-2111-4FA6-CCDC-D84F0316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70194-E17F-C729-1516-46531D50F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53014-D543-DBD3-DC36-721C7E3D1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E9A4E-8FFB-0ACC-0510-115D5742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590-4D4A-410E-B926-137646E10F0E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6F232-0797-8FDE-5A76-FB764D80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C4230-EE24-D81B-FC74-84E9CD39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5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BCB7-2F2C-7C8B-8F07-BFBECD81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9360B-5B37-46DF-A693-011B664DB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A6B7-46F0-D988-BF29-D19782C2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522-495F-4AF1-B3B1-6396D3CC2A75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B298-2866-7333-C30B-88F9458E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B61F-6160-DB3E-1448-6C84244F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76095-BB26-A7CE-A07A-D37767D03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C2FC6-DC55-00AF-6B60-3D96F1797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68AE-BDC5-7B3B-9383-E44A12B7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10F-D543-4F49-97E8-637AF355A4F5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66E73-1004-70E3-68A6-1C69EFD0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AE11F-180F-12E6-2A35-19C2FEE0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77F4-A07B-49C6-B0E2-ACE54A7F28A8}" type="datetime1">
              <a:rPr lang="en-US" smtClean="0"/>
              <a:t>1/23/2024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478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89AA-5C86-4346-97D1-C30CA76CF5A1}" type="datetime1">
              <a:rPr lang="en-US" smtClean="0"/>
              <a:t>1/23/2024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9068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EAA1-3414-E36C-48BF-02296E9B6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988F1-3FAD-C7B4-5F47-F9212F4D6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9E048-B223-ED00-F40E-8BEF0E22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BAF8-9C54-4CC0-AE85-0462446C0482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271F-CE31-5A0A-2BF2-4D12F72A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76006-968F-140E-4294-07160986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972B-C335-FF8A-B697-47C0E192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0B12-4193-CFA5-0FF4-090FF49E0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B2000-1508-191F-9EFE-CD496A86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BD88-E19F-499E-BAA8-9EB266933D27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6C5A-B141-4503-F087-BABDDFA9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F9676-8AD9-2DF4-7525-50B0F7D5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9053-C2CB-649B-13B3-6F0D894B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E65E0-B4D0-0F44-FD52-6ABC9110C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B2267-1975-2D58-8E35-D19A765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C5EB-F5D7-451C-A7C6-54176024CA4C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E9FF7-9CAC-2A1B-3EBC-F4EF6E42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3E14D-9B57-4262-E65A-4EA3B448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97EC-382A-6CBA-62ED-0978DB6C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D458-1155-395D-BB3F-DFB09C34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E5058-0F45-11EC-2A01-AA543136C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FF8A9-FA7C-8932-9013-5FE3E91C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6898-ADFC-4280-B4C9-C16637EEDB95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94C9-1EC4-4E9D-2FD1-90397733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AD47-6B3C-FB17-C30E-91601B32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5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7403-729F-74B3-1605-B6BBCC6C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5726D-22CA-92C5-6EAB-6E8C515CC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AEE35-95BF-99B4-41F6-EA87816D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0D7A3-C510-7010-92DC-F8AAA00DB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AD0E-5973-4958-C114-96DE8520F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97AAA-E70E-955E-9038-6C9F4AD2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CE6-BF76-4285-ADE6-04AC046E0852}" type="datetime1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25C44-1E58-0CB9-E5CA-DBA82018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F2A77-75CF-B61D-B035-53618372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B5F2-6F43-4F65-5361-439EF90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A4FFE-84B6-732C-3B68-26F4E7B2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A57B-2ECC-4C84-8D9B-14BD3916CE61}" type="datetime1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14876-5226-3FEC-C27A-0C3849BC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E7672-73EE-8687-2D0F-8F9787FF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545" y="182562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1CC2C9B9-B4B7-45CC-A7EB-16F8BADE90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9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F792F4F-0B7B-40C9-8457-658F3E031B13}" type="datetime1">
              <a:rPr lang="en-US" smtClean="0"/>
              <a:t>1/23/2024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015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197F5-F961-3CBD-D377-0E9A7571D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4E5BE-9EA8-9F43-03EE-A0D4CA77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34696-5C60-C0AF-962E-F093B75BA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F685C-BED6-4108-901A-55A939BE2E5B}" type="datetime1">
              <a:rPr lang="en-US" smtClean="0"/>
              <a:t>1/23/2024</a:t>
            </a:fld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0D69B-897B-022F-180C-2BB9921BA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6E487-4504-C646-B040-E5FCFA2E1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51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31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34.jpg"/><Relationship Id="rId11" Type="http://schemas.openxmlformats.org/officeDocument/2006/relationships/image" Target="../media/image36.jpg"/><Relationship Id="rId5" Type="http://schemas.openxmlformats.org/officeDocument/2006/relationships/image" Target="../media/image29.pn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E818-3954-34D6-F8FC-9DDBEEB5D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2" y="894567"/>
            <a:ext cx="6646258" cy="2221379"/>
          </a:xfrm>
        </p:spPr>
        <p:txBody>
          <a:bodyPr>
            <a:noAutofit/>
          </a:bodyPr>
          <a:lstStyle/>
          <a:p>
            <a:r>
              <a:rPr lang="en-GB" sz="4800" b="1" dirty="0"/>
              <a:t>Designing High-Performing Networks for Multi-Scale Computer Vision</a:t>
            </a:r>
            <a:endParaRPr lang="en-US" sz="4800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EABB23D0-9C50-3CEC-A16C-C72248AE8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55" y="4639883"/>
            <a:ext cx="5923120" cy="2009772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Examination committee:</a:t>
            </a:r>
          </a:p>
          <a:p>
            <a:pPr algn="l"/>
            <a:r>
              <a:rPr lang="en-GB" sz="1800" dirty="0"/>
              <a:t>   Prof. </a:t>
            </a:r>
            <a:r>
              <a:rPr lang="en-GB" sz="1800" dirty="0" err="1"/>
              <a:t>dr.</a:t>
            </a:r>
            <a:r>
              <a:rPr lang="en-GB" sz="1800" dirty="0"/>
              <a:t> </a:t>
            </a:r>
            <a:r>
              <a:rPr lang="en-GB" sz="1800" dirty="0" err="1"/>
              <a:t>ir.</a:t>
            </a:r>
            <a:r>
              <a:rPr lang="en-GB" sz="1800" dirty="0"/>
              <a:t> Jean </a:t>
            </a:r>
            <a:r>
              <a:rPr lang="en-GB" sz="1800" dirty="0" err="1"/>
              <a:t>Berlamont</a:t>
            </a:r>
            <a:r>
              <a:rPr lang="en-GB" sz="1800" dirty="0"/>
              <a:t>, chair</a:t>
            </a:r>
            <a:br>
              <a:rPr lang="en-GB" sz="1800" dirty="0"/>
            </a:br>
            <a:r>
              <a:rPr lang="en-GB" sz="1800" dirty="0"/>
              <a:t>   Prof. </a:t>
            </a:r>
            <a:r>
              <a:rPr lang="en-GB" sz="1800" dirty="0" err="1"/>
              <a:t>dr.</a:t>
            </a:r>
            <a:r>
              <a:rPr lang="en-GB" sz="1800" dirty="0"/>
              <a:t> </a:t>
            </a:r>
            <a:r>
              <a:rPr lang="en-GB" sz="1800" dirty="0" err="1"/>
              <a:t>ir.</a:t>
            </a:r>
            <a:r>
              <a:rPr lang="en-GB" sz="1800" dirty="0"/>
              <a:t> </a:t>
            </a:r>
            <a:r>
              <a:rPr lang="en-GB" sz="1800" dirty="0" err="1"/>
              <a:t>Tinne</a:t>
            </a:r>
            <a:r>
              <a:rPr lang="en-GB" sz="1800" dirty="0"/>
              <a:t> </a:t>
            </a:r>
            <a:r>
              <a:rPr lang="en-GB" sz="1800" dirty="0" err="1"/>
              <a:t>Tuytelaars</a:t>
            </a:r>
            <a:r>
              <a:rPr lang="en-GB" sz="1800" dirty="0"/>
              <a:t>, supervisor</a:t>
            </a:r>
            <a:br>
              <a:rPr lang="en-GB" sz="1800" dirty="0"/>
            </a:br>
            <a:r>
              <a:rPr lang="en-GB" sz="1800" dirty="0"/>
              <a:t>   Prof. </a:t>
            </a:r>
            <a:r>
              <a:rPr lang="en-GB" sz="1800" dirty="0" err="1"/>
              <a:t>dr.</a:t>
            </a:r>
            <a:r>
              <a:rPr lang="en-GB" sz="1800" dirty="0"/>
              <a:t> Matthew B. </a:t>
            </a:r>
            <a:r>
              <a:rPr lang="en-GB" sz="1800" dirty="0" err="1"/>
              <a:t>Blaschko</a:t>
            </a:r>
            <a:br>
              <a:rPr lang="en-GB" sz="1800" dirty="0"/>
            </a:br>
            <a:r>
              <a:rPr lang="en-GB" sz="1800" dirty="0"/>
              <a:t>   Prof. </a:t>
            </a:r>
            <a:r>
              <a:rPr lang="en-GB" sz="1800" dirty="0" err="1"/>
              <a:t>dr.</a:t>
            </a:r>
            <a:r>
              <a:rPr lang="en-GB" sz="1800" dirty="0"/>
              <a:t> Toon </a:t>
            </a:r>
            <a:r>
              <a:rPr lang="en-GB" sz="1800" dirty="0" err="1"/>
              <a:t>Goedem</a:t>
            </a:r>
            <a:r>
              <a:rPr lang="fr-BE" sz="1800" dirty="0"/>
              <a:t>é</a:t>
            </a:r>
            <a:br>
              <a:rPr lang="fr-BE" sz="1800" dirty="0"/>
            </a:br>
            <a:r>
              <a:rPr lang="fr-BE" sz="1800" dirty="0"/>
              <a:t>   Prof. </a:t>
            </a:r>
            <a:r>
              <a:rPr lang="fr-BE" sz="1800" dirty="0" err="1"/>
              <a:t>dr</a:t>
            </a:r>
            <a:r>
              <a:rPr lang="fr-BE" sz="1800" dirty="0"/>
              <a:t>. </a:t>
            </a:r>
            <a:r>
              <a:rPr lang="fr-BE" sz="1800" dirty="0" err="1"/>
              <a:t>ir</a:t>
            </a:r>
            <a:r>
              <a:rPr lang="fr-BE" sz="1800" dirty="0"/>
              <a:t>. Renaud </a:t>
            </a:r>
            <a:r>
              <a:rPr lang="fr-BE" sz="1800" dirty="0" err="1"/>
              <a:t>Detry</a:t>
            </a:r>
            <a:br>
              <a:rPr lang="fr-BE" sz="1800" dirty="0"/>
            </a:br>
            <a:r>
              <a:rPr lang="fr-BE" sz="1800" dirty="0"/>
              <a:t>   Prof. </a:t>
            </a:r>
            <a:r>
              <a:rPr lang="fr-BE" sz="1800" dirty="0" err="1"/>
              <a:t>dr</a:t>
            </a:r>
            <a:r>
              <a:rPr lang="fr-BE" sz="1800" dirty="0"/>
              <a:t>. </a:t>
            </a:r>
            <a:r>
              <a:rPr lang="fr-BE" sz="1800" dirty="0" err="1"/>
              <a:t>Efstratios</a:t>
            </a:r>
            <a:r>
              <a:rPr lang="fr-BE" sz="1800" dirty="0"/>
              <a:t> </a:t>
            </a:r>
            <a:r>
              <a:rPr lang="fr-BE" sz="1800" dirty="0" err="1"/>
              <a:t>Gavves</a:t>
            </a:r>
            <a:r>
              <a:rPr lang="fr-BE" sz="1800" dirty="0"/>
              <a:t> (</a:t>
            </a:r>
            <a:r>
              <a:rPr lang="fr-BE" sz="1800" dirty="0" err="1"/>
              <a:t>Universiteit</a:t>
            </a:r>
            <a:r>
              <a:rPr lang="fr-BE" sz="1800" dirty="0"/>
              <a:t> van Amsterdam)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9F31A-7971-94C7-4076-A92E6CDD95FC}"/>
              </a:ext>
            </a:extLst>
          </p:cNvPr>
          <p:cNvSpPr txBox="1"/>
          <p:nvPr/>
        </p:nvSpPr>
        <p:spPr>
          <a:xfrm>
            <a:off x="1937926" y="3401621"/>
            <a:ext cx="317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Cédric Picron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 descr="A baseball player swinging a bat&#10;&#10;Description automatically generated">
            <a:extLst>
              <a:ext uri="{FF2B5EF4-FFF2-40B4-BE49-F238E27FC236}">
                <a16:creationId xmlns:a16="http://schemas.microsoft.com/office/drawing/2014/main" id="{4CD51D3A-F477-A4AF-B615-23977C44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r="3014"/>
          <a:stretch/>
        </p:blipFill>
        <p:spPr>
          <a:xfrm>
            <a:off x="7380514" y="0"/>
            <a:ext cx="4811486" cy="3512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F308F-551D-CCBF-EED0-CC484D10F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3512827"/>
            <a:ext cx="4811486" cy="3345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AAEB5B-D422-EC8B-3690-563DF43AD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37926" cy="6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5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3AF8-41F3-3DC6-8332-E636ACAD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1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Computer Vision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0482A-3BF8-AD58-939F-4A40D99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E8419-DD9A-8FF4-313E-21755393FB02}"/>
              </a:ext>
            </a:extLst>
          </p:cNvPr>
          <p:cNvSpPr txBox="1"/>
          <p:nvPr/>
        </p:nvSpPr>
        <p:spPr>
          <a:xfrm>
            <a:off x="4905180" y="1046507"/>
            <a:ext cx="2381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1. Single-scale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2ECD8-4082-4553-8506-10DEA4019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" t="10236" r="3901" b="4032"/>
          <a:stretch/>
        </p:blipFill>
        <p:spPr>
          <a:xfrm>
            <a:off x="2433260" y="1951191"/>
            <a:ext cx="7325477" cy="375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7CC1F-86C5-0990-D467-3FF2EFF0670D}"/>
              </a:ext>
            </a:extLst>
          </p:cNvPr>
          <p:cNvSpPr txBox="1"/>
          <p:nvPr/>
        </p:nvSpPr>
        <p:spPr>
          <a:xfrm>
            <a:off x="4905180" y="1476433"/>
            <a:ext cx="238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Plain backbone (</a:t>
            </a:r>
            <a:r>
              <a:rPr lang="en-GB" sz="2000" dirty="0" err="1"/>
              <a:t>ViT</a:t>
            </a:r>
            <a:r>
              <a:rPr lang="en-GB" sz="2000" dirty="0"/>
              <a:t>)</a:t>
            </a:r>
            <a:endParaRPr lang="en-US" sz="2000" dirty="0"/>
          </a:p>
        </p:txBody>
      </p:sp>
      <p:pic>
        <p:nvPicPr>
          <p:cNvPr id="15" name="Picture 14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B65017B-3114-CA25-82DC-01B689131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60" y="5794427"/>
            <a:ext cx="304614" cy="304614"/>
          </a:xfrm>
          <a:prstGeom prst="rect">
            <a:avLst/>
          </a:prstGeom>
        </p:spPr>
      </p:pic>
      <p:pic>
        <p:nvPicPr>
          <p:cNvPr id="17" name="Picture 16" descr="A red circle with a white line in it&#10;&#10;Description automatically generated">
            <a:extLst>
              <a:ext uri="{FF2B5EF4-FFF2-40B4-BE49-F238E27FC236}">
                <a16:creationId xmlns:a16="http://schemas.microsoft.com/office/drawing/2014/main" id="{D6A02E74-81BA-BD00-AEDA-17E5E9E04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60" y="6196649"/>
            <a:ext cx="304615" cy="304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3CF3F-A98E-2B63-9220-EB35793B4E73}"/>
              </a:ext>
            </a:extLst>
          </p:cNvPr>
          <p:cNvSpPr txBox="1"/>
          <p:nvPr/>
        </p:nvSpPr>
        <p:spPr>
          <a:xfrm>
            <a:off x="2519267" y="5744138"/>
            <a:ext cx="746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Simple and easily scalable in depth (#Layers) and width (feature size)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9F55C-3A8C-7ADD-4ECE-FA5C3414B0B7}"/>
              </a:ext>
            </a:extLst>
          </p:cNvPr>
          <p:cNvSpPr txBox="1"/>
          <p:nvPr/>
        </p:nvSpPr>
        <p:spPr>
          <a:xfrm>
            <a:off x="2519266" y="6148901"/>
            <a:ext cx="746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Does not work well for high-resolution images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39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8364D-B9D3-BF91-7436-20403C57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7582"/>
          <a:stretch/>
        </p:blipFill>
        <p:spPr>
          <a:xfrm>
            <a:off x="506014" y="1540252"/>
            <a:ext cx="11254999" cy="3254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03AF8-41F3-3DC6-8332-E636ACAD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1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Computer Vision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0482A-3BF8-AD58-939F-4A40D99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E8419-DD9A-8FF4-313E-21755393FB02}"/>
              </a:ext>
            </a:extLst>
          </p:cNvPr>
          <p:cNvSpPr txBox="1"/>
          <p:nvPr/>
        </p:nvSpPr>
        <p:spPr>
          <a:xfrm>
            <a:off x="4905180" y="1046507"/>
            <a:ext cx="2381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1. Single-scale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7CC1F-86C5-0990-D467-3FF2EFF0670D}"/>
              </a:ext>
            </a:extLst>
          </p:cNvPr>
          <p:cNvSpPr txBox="1"/>
          <p:nvPr/>
        </p:nvSpPr>
        <p:spPr>
          <a:xfrm>
            <a:off x="4541284" y="1476433"/>
            <a:ext cx="318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Hierarchical backbone (</a:t>
            </a:r>
            <a:r>
              <a:rPr lang="en-GB" sz="2000" dirty="0" err="1"/>
              <a:t>Swin</a:t>
            </a:r>
            <a:r>
              <a:rPr lang="en-GB" sz="2000" dirty="0"/>
              <a:t>)</a:t>
            </a:r>
            <a:endParaRPr lang="en-US" sz="2000" dirty="0"/>
          </a:p>
        </p:txBody>
      </p:sp>
      <p:pic>
        <p:nvPicPr>
          <p:cNvPr id="15" name="Picture 14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B65017B-3114-CA25-82DC-01B689131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60" y="5094624"/>
            <a:ext cx="304614" cy="304614"/>
          </a:xfrm>
          <a:prstGeom prst="rect">
            <a:avLst/>
          </a:prstGeom>
        </p:spPr>
      </p:pic>
      <p:pic>
        <p:nvPicPr>
          <p:cNvPr id="17" name="Picture 16" descr="A red circle with a white line in it&#10;&#10;Description automatically generated">
            <a:extLst>
              <a:ext uri="{FF2B5EF4-FFF2-40B4-BE49-F238E27FC236}">
                <a16:creationId xmlns:a16="http://schemas.microsoft.com/office/drawing/2014/main" id="{D6A02E74-81BA-BD00-AEDA-17E5E9E04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60" y="5496846"/>
            <a:ext cx="304615" cy="304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3CF3F-A98E-2B63-9220-EB35793B4E73}"/>
              </a:ext>
            </a:extLst>
          </p:cNvPr>
          <p:cNvSpPr txBox="1"/>
          <p:nvPr/>
        </p:nvSpPr>
        <p:spPr>
          <a:xfrm>
            <a:off x="2519267" y="5044335"/>
            <a:ext cx="746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Scales better towards high-resolution images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9F55C-3A8C-7ADD-4ECE-FA5C3414B0B7}"/>
              </a:ext>
            </a:extLst>
          </p:cNvPr>
          <p:cNvSpPr txBox="1"/>
          <p:nvPr/>
        </p:nvSpPr>
        <p:spPr>
          <a:xfrm>
            <a:off x="2519266" y="5449098"/>
            <a:ext cx="746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Makes assumption about resolution that requires most computation</a:t>
            </a:r>
            <a:endParaRPr lang="en-US" sz="2000" dirty="0"/>
          </a:p>
        </p:txBody>
      </p:sp>
      <p:pic>
        <p:nvPicPr>
          <p:cNvPr id="6" name="Picture 5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28469F51-FAF8-881C-283A-D09E819D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 b="27726"/>
          <a:stretch/>
        </p:blipFill>
        <p:spPr>
          <a:xfrm>
            <a:off x="431369" y="5240299"/>
            <a:ext cx="1229480" cy="1217817"/>
          </a:xfrm>
          <a:prstGeom prst="rect">
            <a:avLst/>
          </a:prstGeom>
        </p:spPr>
      </p:pic>
      <p:pic>
        <p:nvPicPr>
          <p:cNvPr id="8" name="Picture 7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63738DA-8727-6A23-78FD-A29CC979D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43" y="5803700"/>
            <a:ext cx="338633" cy="338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5C1FC5-BFD0-2A80-0D41-2BF2745F926E}"/>
              </a:ext>
            </a:extLst>
          </p:cNvPr>
          <p:cNvSpPr txBox="1"/>
          <p:nvPr/>
        </p:nvSpPr>
        <p:spPr>
          <a:xfrm>
            <a:off x="4205383" y="5842925"/>
            <a:ext cx="669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Holds for </a:t>
            </a:r>
            <a:r>
              <a:rPr lang="en-GB" sz="2000" b="1" i="1" dirty="0"/>
              <a:t>single-scale</a:t>
            </a:r>
            <a:r>
              <a:rPr lang="en-GB" sz="2000" dirty="0"/>
              <a:t> computer vision tasks as classification</a:t>
            </a:r>
            <a:endParaRPr lang="en-US" sz="2000" dirty="0"/>
          </a:p>
        </p:txBody>
      </p:sp>
      <p:pic>
        <p:nvPicPr>
          <p:cNvPr id="16" name="Picture 15" descr="A pen and paper with a black background&#10;&#10;Description automatically generated">
            <a:extLst>
              <a:ext uri="{FF2B5EF4-FFF2-40B4-BE49-F238E27FC236}">
                <a16:creationId xmlns:a16="http://schemas.microsoft.com/office/drawing/2014/main" id="{FD332F35-398A-E59F-6375-1F1945E0E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92" y="6200840"/>
            <a:ext cx="338633" cy="3386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04820-5978-A42C-BE76-F757670BD4D7}"/>
              </a:ext>
            </a:extLst>
          </p:cNvPr>
          <p:cNvSpPr txBox="1"/>
          <p:nvPr/>
        </p:nvSpPr>
        <p:spPr>
          <a:xfrm>
            <a:off x="2519266" y="6191509"/>
            <a:ext cx="669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define networks operating on feature maps as </a:t>
            </a:r>
            <a:r>
              <a:rPr lang="en-GB" sz="2000" b="1" i="1" dirty="0"/>
              <a:t>backbones</a:t>
            </a:r>
            <a:endParaRPr lang="en-US" sz="20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85D1BD-ADF8-21FE-0A31-5FAD3DC32FD8}"/>
              </a:ext>
            </a:extLst>
          </p:cNvPr>
          <p:cNvSpPr txBox="1"/>
          <p:nvPr/>
        </p:nvSpPr>
        <p:spPr>
          <a:xfrm>
            <a:off x="2739219" y="1818648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/>
              <a:t>Feature map</a:t>
            </a:r>
            <a:endParaRPr lang="en-US" sz="1600" b="1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7BA1A-8F17-56BE-A5B3-70B465502844}"/>
              </a:ext>
            </a:extLst>
          </p:cNvPr>
          <p:cNvSpPr/>
          <p:nvPr/>
        </p:nvSpPr>
        <p:spPr>
          <a:xfrm>
            <a:off x="6106160" y="4273296"/>
            <a:ext cx="262128" cy="1584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A51CD6-9BAD-55C1-2679-1EDF291438D0}"/>
              </a:ext>
            </a:extLst>
          </p:cNvPr>
          <p:cNvSpPr/>
          <p:nvPr/>
        </p:nvSpPr>
        <p:spPr>
          <a:xfrm>
            <a:off x="7792720" y="4273296"/>
            <a:ext cx="262128" cy="1584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77D2C-BEF2-8AD9-2B78-3C88973643D9}"/>
              </a:ext>
            </a:extLst>
          </p:cNvPr>
          <p:cNvSpPr/>
          <p:nvPr/>
        </p:nvSpPr>
        <p:spPr>
          <a:xfrm>
            <a:off x="4470400" y="4273296"/>
            <a:ext cx="262128" cy="1584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51CE3-D016-11F1-267A-294507F67BD8}"/>
              </a:ext>
            </a:extLst>
          </p:cNvPr>
          <p:cNvSpPr/>
          <p:nvPr/>
        </p:nvSpPr>
        <p:spPr>
          <a:xfrm>
            <a:off x="2804160" y="4263136"/>
            <a:ext cx="262128" cy="1584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8F9C1-C5EA-2FCA-637C-D02284E11233}"/>
              </a:ext>
            </a:extLst>
          </p:cNvPr>
          <p:cNvSpPr/>
          <p:nvPr/>
        </p:nvSpPr>
        <p:spPr>
          <a:xfrm>
            <a:off x="3066288" y="2189773"/>
            <a:ext cx="793855" cy="270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5E5948-C0A2-3B96-8722-20AC9B6E3C9F}"/>
              </a:ext>
            </a:extLst>
          </p:cNvPr>
          <p:cNvSpPr/>
          <p:nvPr/>
        </p:nvSpPr>
        <p:spPr>
          <a:xfrm>
            <a:off x="4767072" y="2189773"/>
            <a:ext cx="853440" cy="270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4D157-140D-2154-32F1-1250BFEFD3E8}"/>
              </a:ext>
            </a:extLst>
          </p:cNvPr>
          <p:cNvSpPr/>
          <p:nvPr/>
        </p:nvSpPr>
        <p:spPr>
          <a:xfrm>
            <a:off x="6394704" y="2189773"/>
            <a:ext cx="853440" cy="270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D3D0C-2FEB-CE8B-5FE9-98082F3E9528}"/>
              </a:ext>
            </a:extLst>
          </p:cNvPr>
          <p:cNvSpPr/>
          <p:nvPr/>
        </p:nvSpPr>
        <p:spPr>
          <a:xfrm>
            <a:off x="7693152" y="2189773"/>
            <a:ext cx="853440" cy="270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2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10" grpId="0"/>
      <p:bldP spid="19" grpId="0"/>
      <p:bldP spid="22" grpId="0"/>
      <p:bldP spid="7" grpId="0" animBg="1"/>
      <p:bldP spid="9" grpId="0" animBg="1"/>
      <p:bldP spid="11" grpId="0" animBg="1"/>
      <p:bldP spid="1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3AF8-41F3-3DC6-8332-E636ACAD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1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Computer Vision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0482A-3BF8-AD58-939F-4A40D99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E8419-DD9A-8FF4-313E-21755393FB02}"/>
              </a:ext>
            </a:extLst>
          </p:cNvPr>
          <p:cNvSpPr txBox="1"/>
          <p:nvPr/>
        </p:nvSpPr>
        <p:spPr>
          <a:xfrm>
            <a:off x="4905180" y="1046507"/>
            <a:ext cx="2381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2. Multi-scale</a:t>
            </a:r>
            <a:endParaRPr lang="en-US" sz="2800" b="1" dirty="0"/>
          </a:p>
        </p:txBody>
      </p:sp>
      <p:pic>
        <p:nvPicPr>
          <p:cNvPr id="35" name="Picture 34" descr="A dog on a couch in a living room&#10;&#10;Description automatically generated">
            <a:extLst>
              <a:ext uri="{FF2B5EF4-FFF2-40B4-BE49-F238E27FC236}">
                <a16:creationId xmlns:a16="http://schemas.microsoft.com/office/drawing/2014/main" id="{BD314BAF-925D-ACEB-80B7-410C20CCA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2" y="1649348"/>
            <a:ext cx="6764275" cy="48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60BB61-A436-C0F8-3B48-9F6818CA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" r="54071"/>
          <a:stretch/>
        </p:blipFill>
        <p:spPr>
          <a:xfrm>
            <a:off x="886404" y="1901101"/>
            <a:ext cx="4069387" cy="3056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03AF8-41F3-3DC6-8332-E636ACAD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1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Computer Vision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0482A-3BF8-AD58-939F-4A40D99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E8419-DD9A-8FF4-313E-21755393FB02}"/>
              </a:ext>
            </a:extLst>
          </p:cNvPr>
          <p:cNvSpPr txBox="1"/>
          <p:nvPr/>
        </p:nvSpPr>
        <p:spPr>
          <a:xfrm>
            <a:off x="4905180" y="1046507"/>
            <a:ext cx="2381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2. Multi-scale</a:t>
            </a:r>
            <a:endParaRPr lang="en-US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8591C3-00ED-E9FA-A999-28553476B726}"/>
              </a:ext>
            </a:extLst>
          </p:cNvPr>
          <p:cNvCxnSpPr>
            <a:cxnSpLocks/>
          </p:cNvCxnSpPr>
          <p:nvPr/>
        </p:nvCxnSpPr>
        <p:spPr>
          <a:xfrm>
            <a:off x="6089779" y="2127380"/>
            <a:ext cx="6220" cy="4376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375571-369B-BABC-287D-35C24894468B}"/>
              </a:ext>
            </a:extLst>
          </p:cNvPr>
          <p:cNvSpPr txBox="1"/>
          <p:nvPr/>
        </p:nvSpPr>
        <p:spPr>
          <a:xfrm>
            <a:off x="1894117" y="1665715"/>
            <a:ext cx="1523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Necks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09055-C1C5-A9EC-B97F-132992B6B715}"/>
              </a:ext>
            </a:extLst>
          </p:cNvPr>
          <p:cNvSpPr txBox="1"/>
          <p:nvPr/>
        </p:nvSpPr>
        <p:spPr>
          <a:xfrm>
            <a:off x="8587273" y="1665714"/>
            <a:ext cx="1523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Heads</a:t>
            </a:r>
            <a:endParaRPr lang="en-US" sz="2400" b="1" dirty="0"/>
          </a:p>
        </p:txBody>
      </p:sp>
      <p:pic>
        <p:nvPicPr>
          <p:cNvPr id="4" name="Picture 3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11441B73-AC04-FCDB-A963-C76D51DD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1" y="5126266"/>
            <a:ext cx="304614" cy="30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35F50-FB0F-F6B3-1D74-1260083C1BC8}"/>
              </a:ext>
            </a:extLst>
          </p:cNvPr>
          <p:cNvSpPr txBox="1"/>
          <p:nvPr/>
        </p:nvSpPr>
        <p:spPr>
          <a:xfrm>
            <a:off x="996818" y="5078518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resolutions treated equally</a:t>
            </a:r>
            <a:endParaRPr lang="en-US" sz="2000" dirty="0"/>
          </a:p>
        </p:txBody>
      </p:sp>
      <p:pic>
        <p:nvPicPr>
          <p:cNvPr id="8" name="Picture 7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3BEA5DC-67FF-10C4-0972-DD818B9A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0" y="5605235"/>
            <a:ext cx="304614" cy="304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1A913-42E4-41AD-1797-561188AA990A}"/>
              </a:ext>
            </a:extLst>
          </p:cNvPr>
          <p:cNvSpPr txBox="1"/>
          <p:nvPr/>
        </p:nvSpPr>
        <p:spPr>
          <a:xfrm>
            <a:off x="996818" y="5574634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Task-independent (general design)</a:t>
            </a:r>
            <a:endParaRPr lang="en-US" sz="2000" dirty="0"/>
          </a:p>
        </p:txBody>
      </p:sp>
      <p:pic>
        <p:nvPicPr>
          <p:cNvPr id="11" name="Picture 10" descr="A red circle with a white line in it&#10;&#10;Description automatically generated">
            <a:extLst>
              <a:ext uri="{FF2B5EF4-FFF2-40B4-BE49-F238E27FC236}">
                <a16:creationId xmlns:a16="http://schemas.microsoft.com/office/drawing/2014/main" id="{7AE605DB-FBFB-AE9C-DD63-B00BD8CB8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1" y="6084204"/>
            <a:ext cx="304615" cy="304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3285-3C70-7551-2C18-BE599B63C779}"/>
              </a:ext>
            </a:extLst>
          </p:cNvPr>
          <p:cNvSpPr txBox="1"/>
          <p:nvPr/>
        </p:nvSpPr>
        <p:spPr>
          <a:xfrm>
            <a:off x="996818" y="6027249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All computation everywhere (inefficient)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2ECF35-22CB-D314-1B7B-D70C0DCD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275" y="2146041"/>
            <a:ext cx="5572470" cy="2575912"/>
          </a:xfrm>
          <a:prstGeom prst="rect">
            <a:avLst/>
          </a:prstGeom>
        </p:spPr>
      </p:pic>
      <p:pic>
        <p:nvPicPr>
          <p:cNvPr id="18" name="Picture 17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89C65550-EA22-BE75-7663-72D375D9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93" y="5120045"/>
            <a:ext cx="304614" cy="3046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AAF114-3C84-39A9-565E-D0CAE83FD3BB}"/>
              </a:ext>
            </a:extLst>
          </p:cNvPr>
          <p:cNvSpPr txBox="1"/>
          <p:nvPr/>
        </p:nvSpPr>
        <p:spPr>
          <a:xfrm>
            <a:off x="6990180" y="5072297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Applicable on multiple resolutions</a:t>
            </a:r>
            <a:endParaRPr lang="en-US" sz="2000" dirty="0"/>
          </a:p>
        </p:txBody>
      </p:sp>
      <p:pic>
        <p:nvPicPr>
          <p:cNvPr id="20" name="Picture 19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34177534-1F1C-55A6-92DD-AEBCD9EF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52" y="5599014"/>
            <a:ext cx="304614" cy="3046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FC8DA-8418-BAF0-1C36-D63BEE6514ED}"/>
              </a:ext>
            </a:extLst>
          </p:cNvPr>
          <p:cNvSpPr txBox="1"/>
          <p:nvPr/>
        </p:nvSpPr>
        <p:spPr>
          <a:xfrm>
            <a:off x="6990180" y="5568413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Computation only where needed (efficient)</a:t>
            </a:r>
            <a:endParaRPr lang="en-US" sz="2000" dirty="0"/>
          </a:p>
        </p:txBody>
      </p:sp>
      <p:pic>
        <p:nvPicPr>
          <p:cNvPr id="22" name="Picture 21" descr="A red circle with a white line in it&#10;&#10;Description automatically generated">
            <a:extLst>
              <a:ext uri="{FF2B5EF4-FFF2-40B4-BE49-F238E27FC236}">
                <a16:creationId xmlns:a16="http://schemas.microsoft.com/office/drawing/2014/main" id="{713967ED-2365-0DB9-6F88-64EC99201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93" y="6077983"/>
            <a:ext cx="304615" cy="304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11DE1C-FE09-5307-BD28-BA58B560BF38}"/>
              </a:ext>
            </a:extLst>
          </p:cNvPr>
          <p:cNvSpPr txBox="1"/>
          <p:nvPr/>
        </p:nvSpPr>
        <p:spPr>
          <a:xfrm>
            <a:off x="6990180" y="6021028"/>
            <a:ext cx="498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Task-specific (not general design)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89C82-1C65-6FBD-C94F-BC57FE759A76}"/>
              </a:ext>
            </a:extLst>
          </p:cNvPr>
          <p:cNvSpPr/>
          <p:nvPr/>
        </p:nvSpPr>
        <p:spPr>
          <a:xfrm>
            <a:off x="987486" y="2223692"/>
            <a:ext cx="244153" cy="24549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0E1CB-9460-ECBC-32D2-5BD0331D8184}"/>
              </a:ext>
            </a:extLst>
          </p:cNvPr>
          <p:cNvSpPr txBox="1"/>
          <p:nvPr/>
        </p:nvSpPr>
        <p:spPr>
          <a:xfrm>
            <a:off x="638366" y="1597178"/>
            <a:ext cx="942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/>
              <a:t>Feature Pyramid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28915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" grpId="0"/>
      <p:bldP spid="9" grpId="0"/>
      <p:bldP spid="13" grpId="0"/>
      <p:bldP spid="19" grpId="0"/>
      <p:bldP spid="21" grpId="0"/>
      <p:bldP spid="23" grpId="0"/>
      <p:bldP spid="10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Research Setting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3AAE18-E126-A47B-30F1-2A9383A2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00" y="2066400"/>
            <a:ext cx="95142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Research Setting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5E6344-8520-3B70-3DE4-4BF5EB9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57" y="2066400"/>
            <a:ext cx="95142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4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Research Setting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AECCC3-0A61-A08C-0A31-EB0D6189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57" y="2066400"/>
            <a:ext cx="9514286" cy="36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7130F6-0231-A414-2DF5-3DC19D820DFB}"/>
              </a:ext>
            </a:extLst>
          </p:cNvPr>
          <p:cNvSpPr/>
          <p:nvPr/>
        </p:nvSpPr>
        <p:spPr>
          <a:xfrm>
            <a:off x="10301591" y="3440430"/>
            <a:ext cx="551552" cy="31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E430E-FF06-C2E4-6CF0-6B6581CCD82E}"/>
              </a:ext>
            </a:extLst>
          </p:cNvPr>
          <p:cNvSpPr/>
          <p:nvPr/>
        </p:nvSpPr>
        <p:spPr>
          <a:xfrm>
            <a:off x="10221580" y="4282440"/>
            <a:ext cx="671209" cy="31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96D12-9CDC-E539-0EE8-EA3EBEBB5E70}"/>
              </a:ext>
            </a:extLst>
          </p:cNvPr>
          <p:cNvSpPr/>
          <p:nvPr/>
        </p:nvSpPr>
        <p:spPr>
          <a:xfrm>
            <a:off x="10241762" y="5128260"/>
            <a:ext cx="651027" cy="31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2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Research Goal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green rectangular sign with a yellow star and a red dot&#10;&#10;Description automatically generated">
            <a:extLst>
              <a:ext uri="{FF2B5EF4-FFF2-40B4-BE49-F238E27FC236}">
                <a16:creationId xmlns:a16="http://schemas.microsoft.com/office/drawing/2014/main" id="{D847A5A2-89D8-0914-033E-8F847A08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61" y="1687549"/>
            <a:ext cx="4817806" cy="3781482"/>
          </a:xfrm>
          <a:prstGeom prst="rect">
            <a:avLst/>
          </a:prstGeom>
        </p:spPr>
      </p:pic>
      <p:pic>
        <p:nvPicPr>
          <p:cNvPr id="7" name="Picture 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7111F714-6A13-FF6E-7444-4BC391FC6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13" y="2535560"/>
            <a:ext cx="463029" cy="46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7409-39C2-4AAD-D535-068C9D03DAB1}"/>
              </a:ext>
            </a:extLst>
          </p:cNvPr>
          <p:cNvSpPr txBox="1"/>
          <p:nvPr/>
        </p:nvSpPr>
        <p:spPr>
          <a:xfrm>
            <a:off x="7430743" y="2586782"/>
            <a:ext cx="344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Same data and training settings</a:t>
            </a:r>
            <a:endParaRPr lang="en-US" sz="2000" dirty="0"/>
          </a:p>
        </p:txBody>
      </p:sp>
      <p:pic>
        <p:nvPicPr>
          <p:cNvPr id="9" name="Picture 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83C6487C-FC93-84EF-863A-8FB5C0CCC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12" y="3171713"/>
            <a:ext cx="463029" cy="463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0AE408-08B8-C5FD-C2F2-B10E397DDA2B}"/>
              </a:ext>
            </a:extLst>
          </p:cNvPr>
          <p:cNvSpPr txBox="1"/>
          <p:nvPr/>
        </p:nvSpPr>
        <p:spPr>
          <a:xfrm>
            <a:off x="7430742" y="3222935"/>
            <a:ext cx="392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Both performance and cost 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08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lass jar with a plant inside&#10;&#10;Description automatically generated">
            <a:extLst>
              <a:ext uri="{FF2B5EF4-FFF2-40B4-BE49-F238E27FC236}">
                <a16:creationId xmlns:a16="http://schemas.microsoft.com/office/drawing/2014/main" id="{7CB965EA-1C1F-67AC-0984-CD6AD2DE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r="2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b="1" dirty="0">
                <a:latin typeface="+mj-lt"/>
                <a:ea typeface="+mj-ea"/>
                <a:cs typeface="+mj-cs"/>
              </a:rPr>
              <a:t>Background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63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B40-41E1-1458-B03E-97CF5EC5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Backbone-Neck-Head Meta-Architecture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C4FB4-CDD3-236E-5865-80B770FB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54150B-C8F7-F621-1BDE-4E009768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2649179"/>
            <a:ext cx="10862426" cy="779821"/>
          </a:xfrm>
          <a:prstGeom prst="rect">
            <a:avLst/>
          </a:prstGeom>
        </p:spPr>
      </p:pic>
      <p:pic>
        <p:nvPicPr>
          <p:cNvPr id="6" name="Picture 5" descr="A group of images with a sun in the background&#10;&#10;Description automatically generated">
            <a:extLst>
              <a:ext uri="{FF2B5EF4-FFF2-40B4-BE49-F238E27FC236}">
                <a16:creationId xmlns:a16="http://schemas.microsoft.com/office/drawing/2014/main" id="{9B2384B3-5431-8517-9809-446517F29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2501134"/>
            <a:ext cx="1116550" cy="1116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3208C-79E0-EB19-9A01-3A3B2406E1A5}"/>
              </a:ext>
            </a:extLst>
          </p:cNvPr>
          <p:cNvSpPr/>
          <p:nvPr/>
        </p:nvSpPr>
        <p:spPr>
          <a:xfrm>
            <a:off x="4257040" y="2682239"/>
            <a:ext cx="457200" cy="2895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6DB81-9B7B-F34C-111F-97A1A597F334}"/>
              </a:ext>
            </a:extLst>
          </p:cNvPr>
          <p:cNvSpPr/>
          <p:nvPr/>
        </p:nvSpPr>
        <p:spPr>
          <a:xfrm>
            <a:off x="6910048" y="2685343"/>
            <a:ext cx="457200" cy="2895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78A6E-B33C-15AF-77AA-02F87F3E19C7}"/>
              </a:ext>
            </a:extLst>
          </p:cNvPr>
          <p:cNvSpPr txBox="1"/>
          <p:nvPr/>
        </p:nvSpPr>
        <p:spPr>
          <a:xfrm>
            <a:off x="3852129" y="1990381"/>
            <a:ext cx="126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/>
              <a:t>Feature Pyramid</a:t>
            </a:r>
            <a:endParaRPr lang="en-US" sz="16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8F069-5F66-079D-A3B1-1EADC845A831}"/>
              </a:ext>
            </a:extLst>
          </p:cNvPr>
          <p:cNvSpPr txBox="1"/>
          <p:nvPr/>
        </p:nvSpPr>
        <p:spPr>
          <a:xfrm>
            <a:off x="6505137" y="1990381"/>
            <a:ext cx="126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/>
              <a:t>Feature Pyramid</a:t>
            </a:r>
            <a:endParaRPr lang="en-US" sz="16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F28B3-1792-3D57-83BD-E8C01D9C92BF}"/>
              </a:ext>
            </a:extLst>
          </p:cNvPr>
          <p:cNvSpPr txBox="1"/>
          <p:nvPr/>
        </p:nvSpPr>
        <p:spPr>
          <a:xfrm>
            <a:off x="2230016" y="3655008"/>
            <a:ext cx="191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ResNet-50</a:t>
            </a:r>
          </a:p>
          <a:p>
            <a:pPr algn="ctr"/>
            <a:r>
              <a:rPr lang="en-GB" dirty="0"/>
              <a:t>ResNet-101</a:t>
            </a:r>
          </a:p>
          <a:p>
            <a:pPr algn="ctr"/>
            <a:r>
              <a:rPr lang="en-GB" dirty="0" err="1"/>
              <a:t>Swin</a:t>
            </a:r>
            <a:r>
              <a:rPr lang="en-GB" dirty="0"/>
              <a:t>-L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F3E85-85FA-7783-E470-0FA2AB2FE7CF}"/>
              </a:ext>
            </a:extLst>
          </p:cNvPr>
          <p:cNvSpPr txBox="1"/>
          <p:nvPr/>
        </p:nvSpPr>
        <p:spPr>
          <a:xfrm>
            <a:off x="4997272" y="3655008"/>
            <a:ext cx="191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FPN</a:t>
            </a:r>
          </a:p>
          <a:p>
            <a:pPr algn="ctr"/>
            <a:r>
              <a:rPr lang="en-GB" b="1" dirty="0"/>
              <a:t>TPN</a:t>
            </a:r>
          </a:p>
          <a:p>
            <a:pPr algn="ctr"/>
            <a:r>
              <a:rPr lang="en-GB" dirty="0" err="1"/>
              <a:t>DefEncoder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60BC6-5D47-5D6A-911B-BE259B1F56F8}"/>
              </a:ext>
            </a:extLst>
          </p:cNvPr>
          <p:cNvSpPr txBox="1"/>
          <p:nvPr/>
        </p:nvSpPr>
        <p:spPr>
          <a:xfrm>
            <a:off x="7671222" y="3655008"/>
            <a:ext cx="191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RetinaNet</a:t>
            </a:r>
            <a:endParaRPr lang="en-GB" dirty="0"/>
          </a:p>
          <a:p>
            <a:pPr algn="ctr"/>
            <a:r>
              <a:rPr lang="en-GB" b="1" dirty="0" err="1"/>
              <a:t>FQDet</a:t>
            </a:r>
            <a:endParaRPr lang="en-GB" b="1" dirty="0"/>
          </a:p>
          <a:p>
            <a:pPr algn="ctr"/>
            <a:r>
              <a:rPr lang="en-GB" b="1" dirty="0" err="1"/>
              <a:t>EffSeg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B33EF8-A332-608D-DF87-201E2B8D7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966168" y="4729698"/>
            <a:ext cx="440472" cy="440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CE0C46-9BE7-7499-B3E9-5957FDFE5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733424" y="4729698"/>
            <a:ext cx="440472" cy="440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8B2D8-A8E2-5A89-6715-286F1CEF5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407374" y="4729698"/>
            <a:ext cx="440472" cy="4404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C3988-FEE0-4F9F-3AB7-556529FFE81F}"/>
              </a:ext>
            </a:extLst>
          </p:cNvPr>
          <p:cNvSpPr txBox="1"/>
          <p:nvPr/>
        </p:nvSpPr>
        <p:spPr>
          <a:xfrm>
            <a:off x="975833" y="3932007"/>
            <a:ext cx="111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Examples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4A089-AABD-D3F9-98B0-5BCF43026252}"/>
              </a:ext>
            </a:extLst>
          </p:cNvPr>
          <p:cNvSpPr txBox="1"/>
          <p:nvPr/>
        </p:nvSpPr>
        <p:spPr>
          <a:xfrm>
            <a:off x="908795" y="5427855"/>
            <a:ext cx="125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Pretrained</a:t>
            </a:r>
            <a:endParaRPr lang="en-US" b="1" dirty="0"/>
          </a:p>
        </p:txBody>
      </p:sp>
      <p:pic>
        <p:nvPicPr>
          <p:cNvPr id="24" name="Picture 23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739408D4-E0CC-24A9-A5CA-D623A1490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38" y="5400992"/>
            <a:ext cx="423058" cy="423058"/>
          </a:xfrm>
          <a:prstGeom prst="rect">
            <a:avLst/>
          </a:prstGeom>
        </p:spPr>
      </p:pic>
      <p:pic>
        <p:nvPicPr>
          <p:cNvPr id="26" name="Picture 2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43013A6D-95A3-9D3A-8E96-E302BAB71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88" y="5400992"/>
            <a:ext cx="423058" cy="423058"/>
          </a:xfrm>
          <a:prstGeom prst="rect">
            <a:avLst/>
          </a:prstGeom>
        </p:spPr>
      </p:pic>
      <p:pic>
        <p:nvPicPr>
          <p:cNvPr id="28" name="Picture 27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00337AD8-91CA-8D53-90C6-7FECFD5A4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67" y="5393530"/>
            <a:ext cx="437982" cy="4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2" grpId="0"/>
      <p:bldP spid="13" grpId="0"/>
      <p:bldP spid="14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oom with shelves and shelves of glass&#10;&#10;Description automatically generated">
            <a:extLst>
              <a:ext uri="{FF2B5EF4-FFF2-40B4-BE49-F238E27FC236}">
                <a16:creationId xmlns:a16="http://schemas.microsoft.com/office/drawing/2014/main" id="{3D106DFE-9DC5-3279-3805-E4A5C00A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9089" b="256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C4067-7DDF-B1A3-A795-E0C2D83974A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Research Setting &amp; Research Goal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272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751E-9872-5E17-E447-4CA6490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2D Object Detection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AAF18-F64D-7F75-0F55-88A6687E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group of animals with different colors&#10;&#10;Description automatically generated">
            <a:extLst>
              <a:ext uri="{FF2B5EF4-FFF2-40B4-BE49-F238E27FC236}">
                <a16:creationId xmlns:a16="http://schemas.microsoft.com/office/drawing/2014/main" id="{A3E40492-9691-B884-4C24-D330A712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1768202"/>
            <a:ext cx="5281126" cy="4258972"/>
          </a:xfrm>
          <a:prstGeom prst="rect">
            <a:avLst/>
          </a:prstGeom>
        </p:spPr>
      </p:pic>
      <p:pic>
        <p:nvPicPr>
          <p:cNvPr id="7" name="Picture 6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5D373F20-59C7-E210-69F8-E0D8E937D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11" y="3039659"/>
            <a:ext cx="790575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153F0-EBDE-340F-E67E-5A2D70B69C2D}"/>
              </a:ext>
            </a:extLst>
          </p:cNvPr>
          <p:cNvSpPr txBox="1"/>
          <p:nvPr/>
        </p:nvSpPr>
        <p:spPr>
          <a:xfrm>
            <a:off x="7610671" y="3204113"/>
            <a:ext cx="33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Find 2D bounding boxes</a:t>
            </a:r>
            <a:endParaRPr lang="en-US" sz="2400" dirty="0"/>
          </a:p>
        </p:txBody>
      </p:sp>
      <p:pic>
        <p:nvPicPr>
          <p:cNvPr id="9" name="Picture 8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FB6BA3C8-A2BB-56CF-3C95-C9182A3B5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11" y="3733234"/>
            <a:ext cx="79057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E2926B-7F38-E252-26ED-87FC745AD454}"/>
              </a:ext>
            </a:extLst>
          </p:cNvPr>
          <p:cNvSpPr txBox="1"/>
          <p:nvPr/>
        </p:nvSpPr>
        <p:spPr>
          <a:xfrm>
            <a:off x="7610671" y="3897688"/>
            <a:ext cx="33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Classify each box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4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4663-DE81-5D55-38E2-E286D11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2D Object Detection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DD7F-5E19-820A-F7F9-92D37A96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7D15-9F7C-7D5E-22E9-EFAF0CE9348F}"/>
              </a:ext>
            </a:extLst>
          </p:cNvPr>
          <p:cNvSpPr txBox="1"/>
          <p:nvPr/>
        </p:nvSpPr>
        <p:spPr>
          <a:xfrm>
            <a:off x="3658784" y="3346308"/>
            <a:ext cx="136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118k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FBF9E-5B60-2EE8-79E4-D791C0879B33}"/>
              </a:ext>
            </a:extLst>
          </p:cNvPr>
          <p:cNvSpPr txBox="1"/>
          <p:nvPr/>
        </p:nvSpPr>
        <p:spPr>
          <a:xfrm>
            <a:off x="5549086" y="3346308"/>
            <a:ext cx="136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5k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2DDC0-EE06-B444-E36F-E527097C5580}"/>
              </a:ext>
            </a:extLst>
          </p:cNvPr>
          <p:cNvSpPr txBox="1"/>
          <p:nvPr/>
        </p:nvSpPr>
        <p:spPr>
          <a:xfrm>
            <a:off x="7448497" y="3346308"/>
            <a:ext cx="136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 20k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A5AA05-EDBB-B817-9B24-DC7E07BB440B}"/>
              </a:ext>
            </a:extLst>
          </p:cNvPr>
          <p:cNvSpPr txBox="1"/>
          <p:nvPr/>
        </p:nvSpPr>
        <p:spPr>
          <a:xfrm>
            <a:off x="4960857" y="2030901"/>
            <a:ext cx="24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896k bounding boxes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1FF75-3166-DA8C-C347-A7ED840E400C}"/>
              </a:ext>
            </a:extLst>
          </p:cNvPr>
          <p:cNvSpPr txBox="1"/>
          <p:nvPr/>
        </p:nvSpPr>
        <p:spPr>
          <a:xfrm>
            <a:off x="4960857" y="2348123"/>
            <a:ext cx="122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80 classes</a:t>
            </a:r>
            <a:endParaRPr lang="en-US" dirty="0"/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38818BE-4C7A-8D08-506C-4FA7C48AA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12859" r="73145" b="10981"/>
          <a:stretch/>
        </p:blipFill>
        <p:spPr>
          <a:xfrm>
            <a:off x="3875745" y="1737016"/>
            <a:ext cx="990600" cy="980439"/>
          </a:xfrm>
          <a:prstGeom prst="roundRect">
            <a:avLst>
              <a:gd name="adj" fmla="val 8278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37B6A-9331-9F6C-358E-2FA7CE006178}"/>
              </a:ext>
            </a:extLst>
          </p:cNvPr>
          <p:cNvSpPr txBox="1"/>
          <p:nvPr/>
        </p:nvSpPr>
        <p:spPr>
          <a:xfrm>
            <a:off x="4971144" y="17092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COCO </a:t>
            </a:r>
            <a:r>
              <a:rPr lang="en-GB" dirty="0"/>
              <a:t>(Common Objects in Context)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2AD6E-C015-29F3-40FE-066E4856589A}"/>
              </a:ext>
            </a:extLst>
          </p:cNvPr>
          <p:cNvSpPr txBox="1"/>
          <p:nvPr/>
        </p:nvSpPr>
        <p:spPr>
          <a:xfrm>
            <a:off x="3509996" y="297697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Training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28E09-02EE-3CE9-EACB-97CE9539A6EC}"/>
              </a:ext>
            </a:extLst>
          </p:cNvPr>
          <p:cNvSpPr txBox="1"/>
          <p:nvPr/>
        </p:nvSpPr>
        <p:spPr>
          <a:xfrm>
            <a:off x="5404332" y="297697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Validation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01EDD-42ED-D7A9-3119-FF79314B2ECB}"/>
              </a:ext>
            </a:extLst>
          </p:cNvPr>
          <p:cNvSpPr txBox="1"/>
          <p:nvPr/>
        </p:nvSpPr>
        <p:spPr>
          <a:xfrm>
            <a:off x="7347546" y="297697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</a:t>
            </a:r>
            <a:endParaRPr lang="en-US" b="1" dirty="0"/>
          </a:p>
        </p:txBody>
      </p:sp>
      <p:pic>
        <p:nvPicPr>
          <p:cNvPr id="26" name="Picture 25" descr="A red tower with a clock on it&#10;&#10;Description automatically generated">
            <a:extLst>
              <a:ext uri="{FF2B5EF4-FFF2-40B4-BE49-F238E27FC236}">
                <a16:creationId xmlns:a16="http://schemas.microsoft.com/office/drawing/2014/main" id="{D9966FE2-5059-D523-D147-D4DF3F4EC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4003743"/>
            <a:ext cx="3755819" cy="2488230"/>
          </a:xfrm>
          <a:prstGeom prst="rect">
            <a:avLst/>
          </a:prstGeom>
        </p:spPr>
      </p:pic>
      <p:pic>
        <p:nvPicPr>
          <p:cNvPr id="28" name="Picture 27" descr="A bedroom with a bed and a table and chairs&#10;&#10;Description automatically generated">
            <a:extLst>
              <a:ext uri="{FF2B5EF4-FFF2-40B4-BE49-F238E27FC236}">
                <a16:creationId xmlns:a16="http://schemas.microsoft.com/office/drawing/2014/main" id="{9A76123F-26BB-E2D7-0124-EE351892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86" y="4003743"/>
            <a:ext cx="3720718" cy="24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4663-DE81-5D55-38E2-E286D11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2D Object Detection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DD7F-5E19-820A-F7F9-92D37A96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A diagram of a area of a bounding box&#10;&#10;Description automatically generated with medium confidence">
            <a:extLst>
              <a:ext uri="{FF2B5EF4-FFF2-40B4-BE49-F238E27FC236}">
                <a16:creationId xmlns:a16="http://schemas.microsoft.com/office/drawing/2014/main" id="{90A98759-2CC0-6EF6-B192-56B99840A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11" y="2708209"/>
            <a:ext cx="9250573" cy="3435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B6DFF-5992-8925-2256-58C9775091C6}"/>
              </a:ext>
            </a:extLst>
          </p:cNvPr>
          <p:cNvSpPr txBox="1"/>
          <p:nvPr/>
        </p:nvSpPr>
        <p:spPr>
          <a:xfrm>
            <a:off x="3922791" y="1476334"/>
            <a:ext cx="4346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Metric: </a:t>
            </a:r>
            <a:r>
              <a:rPr lang="en-GB" sz="2000" dirty="0"/>
              <a:t> Mean Average Precision (</a:t>
            </a:r>
            <a:r>
              <a:rPr lang="en-GB" sz="2000" dirty="0" err="1"/>
              <a:t>mAP</a:t>
            </a:r>
            <a:r>
              <a:rPr lang="en-GB" sz="2000" dirty="0"/>
              <a:t>)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707C2-E1B0-C47A-7E01-7E2B050A1EE1}"/>
              </a:ext>
            </a:extLst>
          </p:cNvPr>
          <p:cNvSpPr txBox="1"/>
          <p:nvPr/>
        </p:nvSpPr>
        <p:spPr>
          <a:xfrm>
            <a:off x="3738685" y="2237096"/>
            <a:ext cx="471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1. </a:t>
            </a:r>
            <a:r>
              <a:rPr lang="en-GB" dirty="0"/>
              <a:t>Compute</a:t>
            </a:r>
            <a:r>
              <a:rPr lang="en-GB" b="1" dirty="0"/>
              <a:t> </a:t>
            </a:r>
            <a:r>
              <a:rPr lang="en-GB" b="1" dirty="0" err="1"/>
              <a:t>IoU</a:t>
            </a:r>
            <a:r>
              <a:rPr lang="en-GB" b="1" dirty="0"/>
              <a:t> </a:t>
            </a:r>
            <a:r>
              <a:rPr lang="en-GB" dirty="0"/>
              <a:t>(Intersection over Union)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9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4663-DE81-5D55-38E2-E286D11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2D Object Detection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DD7F-5E19-820A-F7F9-92D37A96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6DFF-5992-8925-2256-58C9775091C6}"/>
              </a:ext>
            </a:extLst>
          </p:cNvPr>
          <p:cNvSpPr txBox="1"/>
          <p:nvPr/>
        </p:nvSpPr>
        <p:spPr>
          <a:xfrm>
            <a:off x="3922791" y="1476334"/>
            <a:ext cx="4346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Metric: </a:t>
            </a:r>
            <a:r>
              <a:rPr lang="en-GB" sz="2000" dirty="0"/>
              <a:t> Mean Average Precision (</a:t>
            </a:r>
            <a:r>
              <a:rPr lang="en-GB" sz="2000" dirty="0" err="1"/>
              <a:t>mAP</a:t>
            </a:r>
            <a:r>
              <a:rPr lang="en-GB" sz="2000" dirty="0"/>
              <a:t>)</a:t>
            </a:r>
            <a:endParaRPr lang="en-US" sz="2000" b="1" dirty="0"/>
          </a:p>
        </p:txBody>
      </p:sp>
      <p:pic>
        <p:nvPicPr>
          <p:cNvPr id="8" name="Picture 7" descr="A cat with a positive and negative expression&#10;&#10;Description automatically generated with medium confidence">
            <a:extLst>
              <a:ext uri="{FF2B5EF4-FFF2-40B4-BE49-F238E27FC236}">
                <a16:creationId xmlns:a16="http://schemas.microsoft.com/office/drawing/2014/main" id="{C3597CAE-7FDD-A531-01E9-0C70A210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58" y="2245361"/>
            <a:ext cx="7436497" cy="4180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707C2-E1B0-C47A-7E01-7E2B050A1EE1}"/>
              </a:ext>
            </a:extLst>
          </p:cNvPr>
          <p:cNvSpPr txBox="1"/>
          <p:nvPr/>
        </p:nvSpPr>
        <p:spPr>
          <a:xfrm>
            <a:off x="4724115" y="2153121"/>
            <a:ext cx="274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2. </a:t>
            </a:r>
            <a:r>
              <a:rPr lang="en-GB" dirty="0"/>
              <a:t>Compute </a:t>
            </a:r>
            <a:r>
              <a:rPr lang="en-GB" b="1" dirty="0"/>
              <a:t>FN</a:t>
            </a:r>
            <a:r>
              <a:rPr lang="en-GB" dirty="0"/>
              <a:t>, </a:t>
            </a:r>
            <a:r>
              <a:rPr lang="en-GB" b="1" dirty="0"/>
              <a:t>FP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and</a:t>
            </a:r>
            <a:r>
              <a:rPr lang="en-GB" b="1" dirty="0"/>
              <a:t> 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6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4663-DE81-5D55-38E2-E286D11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2D Object Detection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DD7F-5E19-820A-F7F9-92D37A96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6DFF-5992-8925-2256-58C9775091C6}"/>
              </a:ext>
            </a:extLst>
          </p:cNvPr>
          <p:cNvSpPr txBox="1"/>
          <p:nvPr/>
        </p:nvSpPr>
        <p:spPr>
          <a:xfrm>
            <a:off x="3922791" y="1476334"/>
            <a:ext cx="4346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Metric: </a:t>
            </a:r>
            <a:r>
              <a:rPr lang="en-GB" sz="2000" dirty="0"/>
              <a:t> Mean Average Precision (</a:t>
            </a:r>
            <a:r>
              <a:rPr lang="en-GB" sz="2000" dirty="0" err="1"/>
              <a:t>mAP</a:t>
            </a:r>
            <a:r>
              <a:rPr lang="en-GB" sz="2000" dirty="0"/>
              <a:t>)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707C2-E1B0-C47A-7E01-7E2B050A1EE1}"/>
              </a:ext>
            </a:extLst>
          </p:cNvPr>
          <p:cNvSpPr txBox="1"/>
          <p:nvPr/>
        </p:nvSpPr>
        <p:spPr>
          <a:xfrm>
            <a:off x="4658264" y="2031819"/>
            <a:ext cx="287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3. </a:t>
            </a:r>
            <a:r>
              <a:rPr lang="en-GB" dirty="0"/>
              <a:t>Get </a:t>
            </a:r>
            <a:r>
              <a:rPr lang="en-GB" b="1" dirty="0"/>
              <a:t>Precision-Recall </a:t>
            </a:r>
            <a:r>
              <a:rPr lang="en-GB" dirty="0"/>
              <a:t>curve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5973560-DBA8-8A5E-7CDC-FDD36D6E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56" y="2489519"/>
            <a:ext cx="4912161" cy="35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55798222-41EC-411E-48B3-D66898C1C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3" r="36231"/>
          <a:stretch/>
        </p:blipFill>
        <p:spPr>
          <a:xfrm>
            <a:off x="1791477" y="2717374"/>
            <a:ext cx="2845837" cy="1424521"/>
          </a:xfrm>
          <a:prstGeom prst="rect">
            <a:avLst/>
          </a:prstGeom>
        </p:spPr>
      </p:pic>
      <p:pic>
        <p:nvPicPr>
          <p:cNvPr id="14" name="Picture 13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2FF9A0C5-E5AE-000E-D031-378E3B691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9" r="35334"/>
          <a:stretch/>
        </p:blipFill>
        <p:spPr>
          <a:xfrm>
            <a:off x="1791478" y="4276334"/>
            <a:ext cx="2845837" cy="1559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D2E1E8-3FFE-7B67-2634-E776E87AEB9B}"/>
              </a:ext>
            </a:extLst>
          </p:cNvPr>
          <p:cNvSpPr txBox="1"/>
          <p:nvPr/>
        </p:nvSpPr>
        <p:spPr>
          <a:xfrm>
            <a:off x="3986112" y="6175120"/>
            <a:ext cx="421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4. Average </a:t>
            </a:r>
            <a:r>
              <a:rPr lang="en-GB" dirty="0"/>
              <a:t>over </a:t>
            </a:r>
            <a:r>
              <a:rPr lang="en-GB" dirty="0" err="1"/>
              <a:t>IoU</a:t>
            </a:r>
            <a:r>
              <a:rPr lang="en-GB" dirty="0"/>
              <a:t> thresholds and classes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820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982639" y="593436"/>
            <a:ext cx="4613300" cy="316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Work 1: TPN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laboratory equipment on a table&#10;&#10;Description automatically generated">
            <a:extLst>
              <a:ext uri="{FF2B5EF4-FFF2-40B4-BE49-F238E27FC236}">
                <a16:creationId xmlns:a16="http://schemas.microsoft.com/office/drawing/2014/main" id="{7DF0A8FA-4E1D-13D9-4114-F3770A1DD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C709B-82A0-6B4B-CB3F-652B649BFAEC}"/>
              </a:ext>
            </a:extLst>
          </p:cNvPr>
          <p:cNvSpPr txBox="1"/>
          <p:nvPr/>
        </p:nvSpPr>
        <p:spPr>
          <a:xfrm>
            <a:off x="533401" y="5612457"/>
            <a:ext cx="5029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Cédric Picron,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Tinne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Tuytelaars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"Trident Pyramid Networks for Object Detection." </a:t>
            </a:r>
          </a:p>
          <a:p>
            <a:r>
              <a:rPr lang="en-US" b="0" i="1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Proceedings BMVC 2022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 (2022).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19F7-6651-77E7-98CC-4FDD95A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22" y="1640662"/>
            <a:ext cx="3577957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F48E3F5-10C7-1A76-B0CE-BF6A4903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2293579"/>
            <a:ext cx="10862426" cy="779821"/>
          </a:xfrm>
          <a:prstGeom prst="rect">
            <a:avLst/>
          </a:prstGeom>
        </p:spPr>
      </p:pic>
      <p:pic>
        <p:nvPicPr>
          <p:cNvPr id="5" name="Picture 4" descr="A group of images with a sun in the background&#10;&#10;Description automatically generated">
            <a:extLst>
              <a:ext uri="{FF2B5EF4-FFF2-40B4-BE49-F238E27FC236}">
                <a16:creationId xmlns:a16="http://schemas.microsoft.com/office/drawing/2014/main" id="{93F35D59-C71C-8FD9-6C8C-88885DCD4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2125214"/>
            <a:ext cx="1116550" cy="1116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0265D7-9430-B5FB-DF21-7C24006F1425}"/>
              </a:ext>
            </a:extLst>
          </p:cNvPr>
          <p:cNvSpPr/>
          <p:nvPr/>
        </p:nvSpPr>
        <p:spPr>
          <a:xfrm>
            <a:off x="4927600" y="2204720"/>
            <a:ext cx="1920240" cy="955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8312-3CC0-0F5F-9977-881ED754BF70}"/>
              </a:ext>
            </a:extLst>
          </p:cNvPr>
          <p:cNvSpPr txBox="1"/>
          <p:nvPr/>
        </p:nvSpPr>
        <p:spPr>
          <a:xfrm>
            <a:off x="4378960" y="1578819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Meta-Architecture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88A9C-3EFA-6CD7-2786-86900394F984}"/>
              </a:ext>
            </a:extLst>
          </p:cNvPr>
          <p:cNvSpPr txBox="1"/>
          <p:nvPr/>
        </p:nvSpPr>
        <p:spPr>
          <a:xfrm>
            <a:off x="4378960" y="3807332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Building blocks</a:t>
            </a:r>
            <a:endParaRPr lang="en-US" sz="24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74CA599-B382-2C1C-023D-1030621A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55" y="4626884"/>
            <a:ext cx="10352835" cy="1406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CD012F-89D5-5B65-5CDF-A521B1936E9E}"/>
              </a:ext>
            </a:extLst>
          </p:cNvPr>
          <p:cNvSpPr/>
          <p:nvPr/>
        </p:nvSpPr>
        <p:spPr>
          <a:xfrm>
            <a:off x="2214880" y="4541520"/>
            <a:ext cx="579120" cy="378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730F5-87EA-9A5A-A3A3-8CCBFEE69484}"/>
              </a:ext>
            </a:extLst>
          </p:cNvPr>
          <p:cNvSpPr/>
          <p:nvPr/>
        </p:nvSpPr>
        <p:spPr>
          <a:xfrm>
            <a:off x="9469120" y="5739776"/>
            <a:ext cx="579120" cy="378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00FB0-7302-A321-B82E-D3F9CCE6D80C}"/>
              </a:ext>
            </a:extLst>
          </p:cNvPr>
          <p:cNvSpPr txBox="1"/>
          <p:nvPr/>
        </p:nvSpPr>
        <p:spPr>
          <a:xfrm>
            <a:off x="8605520" y="6175629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Higher resolution map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B8CBC-76F9-DBC7-8224-C923EE28E29D}"/>
              </a:ext>
            </a:extLst>
          </p:cNvPr>
          <p:cNvSpPr txBox="1"/>
          <p:nvPr/>
        </p:nvSpPr>
        <p:spPr>
          <a:xfrm>
            <a:off x="1351280" y="4105043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Lower resolution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EA05B0-7C4F-053A-688A-A1E8F23113B2}"/>
              </a:ext>
            </a:extLst>
          </p:cNvPr>
          <p:cNvSpPr txBox="1"/>
          <p:nvPr/>
        </p:nvSpPr>
        <p:spPr>
          <a:xfrm>
            <a:off x="4378960" y="1568659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TPN Architecture</a:t>
            </a:r>
            <a:endParaRPr lang="en-US" sz="2400" dirty="0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DEDD7F6-920C-14C4-DD7D-B223B91D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87" y="2217929"/>
            <a:ext cx="6081346" cy="4166307"/>
          </a:xfrm>
          <a:prstGeom prst="rect">
            <a:avLst/>
          </a:prstGeom>
        </p:spPr>
      </p:pic>
      <p:pic>
        <p:nvPicPr>
          <p:cNvPr id="17" name="Picture 1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614B8F67-C5E6-CED6-4241-0F3D0830A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3" y="3054630"/>
            <a:ext cx="463029" cy="4630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AF5048-D4EA-8A46-0862-F728325223BD}"/>
              </a:ext>
            </a:extLst>
          </p:cNvPr>
          <p:cNvSpPr txBox="1"/>
          <p:nvPr/>
        </p:nvSpPr>
        <p:spPr>
          <a:xfrm>
            <a:off x="8321040" y="2824479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Alternating </a:t>
            </a:r>
            <a:r>
              <a:rPr lang="en-GB" b="1" dirty="0"/>
              <a:t>communication</a:t>
            </a:r>
            <a:r>
              <a:rPr lang="en-GB" dirty="0"/>
              <a:t>-based processing and </a:t>
            </a:r>
            <a:r>
              <a:rPr lang="en-GB" b="1" dirty="0"/>
              <a:t>content</a:t>
            </a:r>
            <a:r>
              <a:rPr lang="en-GB" dirty="0"/>
              <a:t>-based processing</a:t>
            </a:r>
            <a:endParaRPr lang="en-US" dirty="0"/>
          </a:p>
        </p:txBody>
      </p:sp>
      <p:pic>
        <p:nvPicPr>
          <p:cNvPr id="19" name="Picture 1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3A11D198-81E4-BD62-FE0F-2D734B29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3" y="4050310"/>
            <a:ext cx="463029" cy="463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98FB4B-CD49-5064-8032-C2ADD461E14E}"/>
              </a:ext>
            </a:extLst>
          </p:cNvPr>
          <p:cNvSpPr txBox="1"/>
          <p:nvPr/>
        </p:nvSpPr>
        <p:spPr>
          <a:xfrm>
            <a:off x="8321040" y="3891279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General</a:t>
            </a:r>
            <a:r>
              <a:rPr lang="en-GB" dirty="0"/>
              <a:t> base self-processing blocks (e.g. convolution-based or attention-based)</a:t>
            </a:r>
            <a:endParaRPr lang="en-US" dirty="0"/>
          </a:p>
        </p:txBody>
      </p:sp>
      <p:pic>
        <p:nvPicPr>
          <p:cNvPr id="21" name="Picture 20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C6DCB608-82C9-6CD1-438F-FAB923F37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50" y="5105121"/>
            <a:ext cx="463029" cy="4630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09A195-755D-4E96-8BA1-2AF53CFA6046}"/>
              </a:ext>
            </a:extLst>
          </p:cNvPr>
          <p:cNvSpPr txBox="1"/>
          <p:nvPr/>
        </p:nvSpPr>
        <p:spPr>
          <a:xfrm>
            <a:off x="8321040" y="4958079"/>
            <a:ext cx="370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Hyperparameters (L, B) that allow for </a:t>
            </a:r>
            <a:r>
              <a:rPr lang="en-GB" b="1" dirty="0"/>
              <a:t>balance</a:t>
            </a:r>
            <a:r>
              <a:rPr lang="en-GB" dirty="0"/>
              <a:t> between communication-based and content-based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7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06CB8D9-8556-6FC7-1272-B57FE190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1" y="2306844"/>
            <a:ext cx="4719599" cy="35397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6F42D22-8A4E-0C32-DCDF-B95C5602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72" y="2309689"/>
            <a:ext cx="4715807" cy="3536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7125B-C6DF-E6DA-518F-B9E837D92444}"/>
              </a:ext>
            </a:extLst>
          </p:cNvPr>
          <p:cNvSpPr txBox="1"/>
          <p:nvPr/>
        </p:nvSpPr>
        <p:spPr>
          <a:xfrm>
            <a:off x="1055080" y="5846544"/>
            <a:ext cx="1008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1: </a:t>
            </a:r>
            <a:r>
              <a:rPr lang="en-US" dirty="0">
                <a:solidFill>
                  <a:srgbClr val="000000"/>
                </a:solidFill>
              </a:rPr>
              <a:t>Balanced configurations with L, B ≥ 2 outperform the unbalanced configurations (L, 1) and (1, B) under similar computation budgets. Existing works (e.g. </a:t>
            </a:r>
            <a:r>
              <a:rPr lang="en-US" dirty="0" err="1">
                <a:solidFill>
                  <a:srgbClr val="000000"/>
                </a:solidFill>
              </a:rPr>
              <a:t>BiFPN</a:t>
            </a:r>
            <a:r>
              <a:rPr lang="en-US" dirty="0">
                <a:solidFill>
                  <a:srgbClr val="000000"/>
                </a:solidFill>
              </a:rPr>
              <a:t>) mostly use (L, 1).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0A1F3-5E88-750E-5928-5A2CE3554F90}"/>
              </a:ext>
            </a:extLst>
          </p:cNvPr>
          <p:cNvSpPr txBox="1"/>
          <p:nvPr/>
        </p:nvSpPr>
        <p:spPr>
          <a:xfrm>
            <a:off x="1381760" y="1564991"/>
            <a:ext cx="28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L:</a:t>
            </a:r>
            <a:r>
              <a:rPr lang="en-US" dirty="0">
                <a:solidFill>
                  <a:srgbClr val="000000"/>
                </a:solidFill>
              </a:rPr>
              <a:t> Number of TPN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10669-C2E6-B972-A062-1B4C3E7FC9CC}"/>
              </a:ext>
            </a:extLst>
          </p:cNvPr>
          <p:cNvSpPr txBox="1"/>
          <p:nvPr/>
        </p:nvSpPr>
        <p:spPr>
          <a:xfrm>
            <a:off x="4890080" y="1559160"/>
            <a:ext cx="605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B:</a:t>
            </a:r>
            <a:r>
              <a:rPr lang="en-US" dirty="0">
                <a:solidFill>
                  <a:srgbClr val="000000"/>
                </a:solidFill>
              </a:rPr>
              <a:t> Number of base self-processing blocks per TPN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5ACEE-D651-18CA-8C25-BC8CE8F2749B}"/>
              </a:ext>
            </a:extLst>
          </p:cNvPr>
          <p:cNvSpPr txBox="1"/>
          <p:nvPr/>
        </p:nvSpPr>
        <p:spPr>
          <a:xfrm>
            <a:off x="1381760" y="2000698"/>
            <a:ext cx="28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(L, B): </a:t>
            </a:r>
            <a:r>
              <a:rPr lang="en-US" dirty="0">
                <a:solidFill>
                  <a:srgbClr val="000000"/>
                </a:solidFill>
              </a:rPr>
              <a:t>TPN configuration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6EE2B-0BE9-995B-17DF-9F14D045DCDD}"/>
              </a:ext>
            </a:extLst>
          </p:cNvPr>
          <p:cNvSpPr/>
          <p:nvPr/>
        </p:nvSpPr>
        <p:spPr>
          <a:xfrm>
            <a:off x="6273800" y="1586780"/>
            <a:ext cx="2534920" cy="314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CF3D0-9F46-4694-9531-38412EC8ECF2}"/>
              </a:ext>
            </a:extLst>
          </p:cNvPr>
          <p:cNvSpPr txBox="1"/>
          <p:nvPr/>
        </p:nvSpPr>
        <p:spPr>
          <a:xfrm>
            <a:off x="6708931" y="1998882"/>
            <a:ext cx="349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Convolution-based or Attention-based</a:t>
            </a:r>
            <a:endParaRPr lang="en-US" sz="1600" dirty="0"/>
          </a:p>
        </p:txBody>
      </p:sp>
      <p:pic>
        <p:nvPicPr>
          <p:cNvPr id="23" name="Picture 22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F776C9DB-AD6E-5BF0-44E3-B51F596DC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65" y="1942605"/>
            <a:ext cx="297166" cy="2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1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0580A38-FBE4-5648-F89E-14C12AE3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40" y="1873251"/>
            <a:ext cx="9638689" cy="234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4CBF5-F4C9-E002-5703-DA8B1AF38EDE}"/>
              </a:ext>
            </a:extLst>
          </p:cNvPr>
          <p:cNvSpPr txBox="1"/>
          <p:nvPr/>
        </p:nvSpPr>
        <p:spPr>
          <a:xfrm>
            <a:off x="989765" y="4583800"/>
            <a:ext cx="1008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2: </a:t>
            </a:r>
            <a:r>
              <a:rPr lang="en-US" dirty="0">
                <a:solidFill>
                  <a:srgbClr val="000000"/>
                </a:solidFill>
              </a:rPr>
              <a:t>Our TPN neck outperforms the </a:t>
            </a:r>
            <a:r>
              <a:rPr lang="en-US" dirty="0" err="1">
                <a:solidFill>
                  <a:srgbClr val="000000"/>
                </a:solidFill>
              </a:rPr>
              <a:t>BiFPN</a:t>
            </a:r>
            <a:r>
              <a:rPr lang="en-US" dirty="0">
                <a:solidFill>
                  <a:srgbClr val="000000"/>
                </a:solidFill>
              </a:rPr>
              <a:t> neck (main baseline) by 0.5 AP on COCO.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566C9-352D-FEEE-ECF6-1253B844BBC1}"/>
              </a:ext>
            </a:extLst>
          </p:cNvPr>
          <p:cNvSpPr/>
          <p:nvPr/>
        </p:nvSpPr>
        <p:spPr>
          <a:xfrm>
            <a:off x="989765" y="3267806"/>
            <a:ext cx="9971720" cy="1138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00CCA8-84D8-8831-E733-EE1CC4B6882E}"/>
              </a:ext>
            </a:extLst>
          </p:cNvPr>
          <p:cNvSpPr/>
          <p:nvPr/>
        </p:nvSpPr>
        <p:spPr>
          <a:xfrm>
            <a:off x="1341971" y="2189480"/>
            <a:ext cx="2295331" cy="1711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257E8-BC5D-B387-15A3-1C6F94C88E6B}"/>
              </a:ext>
            </a:extLst>
          </p:cNvPr>
          <p:cNvSpPr/>
          <p:nvPr/>
        </p:nvSpPr>
        <p:spPr>
          <a:xfrm>
            <a:off x="3840589" y="2187461"/>
            <a:ext cx="3303161" cy="1711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DC4EFD-CF3A-0118-2FB2-00C1A5087DE5}"/>
              </a:ext>
            </a:extLst>
          </p:cNvPr>
          <p:cNvSpPr/>
          <p:nvPr/>
        </p:nvSpPr>
        <p:spPr>
          <a:xfrm>
            <a:off x="7364730" y="2185969"/>
            <a:ext cx="3394710" cy="1711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655E5-A964-41DE-2631-B535482F8B14}"/>
              </a:ext>
            </a:extLst>
          </p:cNvPr>
          <p:cNvSpPr/>
          <p:nvPr/>
        </p:nvSpPr>
        <p:spPr>
          <a:xfrm>
            <a:off x="3828397" y="2560320"/>
            <a:ext cx="383939" cy="64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C00C-BCA4-2249-701A-7C0D0940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87584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What is Computer Vision?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0CF97-92F0-4BF1-6A94-743B46159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5" y="2054306"/>
            <a:ext cx="1504644" cy="1504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6AFD2-C1F3-B4A3-9DB8-943A515A7D3E}"/>
              </a:ext>
            </a:extLst>
          </p:cNvPr>
          <p:cNvSpPr txBox="1"/>
          <p:nvPr/>
        </p:nvSpPr>
        <p:spPr>
          <a:xfrm>
            <a:off x="1740244" y="1450783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Humans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D2765D-582D-E766-29DC-C3DAB615C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80" y="3904757"/>
            <a:ext cx="1412740" cy="1412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94A75E-B2F6-64B0-8143-A752D69FF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86" y="4052057"/>
            <a:ext cx="987932" cy="987932"/>
          </a:xfrm>
          <a:prstGeom prst="rect">
            <a:avLst/>
          </a:prstGeom>
        </p:spPr>
      </p:pic>
      <p:pic>
        <p:nvPicPr>
          <p:cNvPr id="18" name="Picture 17" descr="A white robot with blue eyes and a yellow circle&#10;&#10;Description automatically generated">
            <a:extLst>
              <a:ext uri="{FF2B5EF4-FFF2-40B4-BE49-F238E27FC236}">
                <a16:creationId xmlns:a16="http://schemas.microsoft.com/office/drawing/2014/main" id="{31BC7A4D-2D15-818E-499E-D25ABA991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13" y="2054306"/>
            <a:ext cx="1504644" cy="15046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F05688-4975-EF11-C15C-14EF2B340223}"/>
              </a:ext>
            </a:extLst>
          </p:cNvPr>
          <p:cNvSpPr txBox="1"/>
          <p:nvPr/>
        </p:nvSpPr>
        <p:spPr>
          <a:xfrm>
            <a:off x="7924762" y="1460112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Robots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21" name="Picture 20" descr="A camera with a black background&#10;&#10;Description automatically generated">
            <a:extLst>
              <a:ext uri="{FF2B5EF4-FFF2-40B4-BE49-F238E27FC236}">
                <a16:creationId xmlns:a16="http://schemas.microsoft.com/office/drawing/2014/main" id="{D87CB5C8-F587-D017-E894-F6BCB749B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74" y="4077169"/>
            <a:ext cx="1067917" cy="1067917"/>
          </a:xfrm>
          <a:prstGeom prst="rect">
            <a:avLst/>
          </a:prstGeom>
        </p:spPr>
      </p:pic>
      <p:pic>
        <p:nvPicPr>
          <p:cNvPr id="23" name="Picture 22" descr="A red eye with white eyeballs&#10;&#10;Description automatically generated">
            <a:extLst>
              <a:ext uri="{FF2B5EF4-FFF2-40B4-BE49-F238E27FC236}">
                <a16:creationId xmlns:a16="http://schemas.microsoft.com/office/drawing/2014/main" id="{3BCAEA20-50A0-06C6-4E64-7EAAEBDAB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90" y="4096761"/>
            <a:ext cx="1067917" cy="106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698895-3C2A-CECF-4692-7E03F4D1DEE9}"/>
              </a:ext>
            </a:extLst>
          </p:cNvPr>
          <p:cNvSpPr txBox="1"/>
          <p:nvPr/>
        </p:nvSpPr>
        <p:spPr>
          <a:xfrm>
            <a:off x="62127" y="3492395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Eyes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89BB3-7192-E4B4-69F4-E539C6C3C3BF}"/>
              </a:ext>
            </a:extLst>
          </p:cNvPr>
          <p:cNvSpPr txBox="1"/>
          <p:nvPr/>
        </p:nvSpPr>
        <p:spPr>
          <a:xfrm>
            <a:off x="3027479" y="3492394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Brain</a:t>
            </a:r>
            <a:endParaRPr lang="en-US" sz="3200" dirty="0">
              <a:latin typeface="Aptos" panose="020B00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03C949-A23D-9A60-8355-2A33431043AF}"/>
              </a:ext>
            </a:extLst>
          </p:cNvPr>
          <p:cNvCxnSpPr>
            <a:cxnSpLocks/>
          </p:cNvCxnSpPr>
          <p:nvPr/>
        </p:nvCxnSpPr>
        <p:spPr>
          <a:xfrm>
            <a:off x="6096000" y="1390266"/>
            <a:ext cx="0" cy="5281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D62F29-8B0E-C58D-5E0F-B68F8B6EB043}"/>
              </a:ext>
            </a:extLst>
          </p:cNvPr>
          <p:cNvSpPr txBox="1"/>
          <p:nvPr/>
        </p:nvSpPr>
        <p:spPr>
          <a:xfrm>
            <a:off x="9518776" y="3525671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Vision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67761-B735-D1E0-3B73-CDC472EE6308}"/>
              </a:ext>
            </a:extLst>
          </p:cNvPr>
          <p:cNvSpPr txBox="1"/>
          <p:nvPr/>
        </p:nvSpPr>
        <p:spPr>
          <a:xfrm>
            <a:off x="6262958" y="3492392"/>
            <a:ext cx="269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Camera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36" name="Picture 35" descr="A computer file transfer icon&#10;&#10;Description automatically generated with medium confidence">
            <a:extLst>
              <a:ext uri="{FF2B5EF4-FFF2-40B4-BE49-F238E27FC236}">
                <a16:creationId xmlns:a16="http://schemas.microsoft.com/office/drawing/2014/main" id="{4AC6648A-A809-7204-5447-FBF55D490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85" y="5524672"/>
            <a:ext cx="939406" cy="939406"/>
          </a:xfrm>
          <a:prstGeom prst="rect">
            <a:avLst/>
          </a:prstGeom>
        </p:spPr>
      </p:pic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7317F5-C78C-DC11-AEAA-74A30B312C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44" y="4551591"/>
            <a:ext cx="1538537" cy="15385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8C46468-FF1A-68DB-8A5D-E6336C70F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80" y="5225106"/>
            <a:ext cx="1538538" cy="1538538"/>
          </a:xfrm>
          <a:prstGeom prst="rect">
            <a:avLst/>
          </a:prstGeom>
        </p:spPr>
      </p:pic>
      <p:pic>
        <p:nvPicPr>
          <p:cNvPr id="44" name="Picture 4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3B86C-262F-A18F-F883-3FD500D38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62" y="4502033"/>
            <a:ext cx="1538537" cy="15385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16E37AA-5D3A-426A-8926-A09ECE052C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54" y="5486962"/>
            <a:ext cx="1016227" cy="10162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2429B6-BEC3-F5BE-971C-8BB0DCC12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34" y="5490626"/>
            <a:ext cx="1016227" cy="10162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D719DBA-B864-108C-3F92-2509BC310A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515" y="5061093"/>
            <a:ext cx="425869" cy="42586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4A3291-7DB2-072A-6120-FA93A3C1B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3856" y="5061093"/>
            <a:ext cx="425869" cy="42586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881709-183D-BA32-6AC9-F2277921EB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8296" y="5081321"/>
            <a:ext cx="425869" cy="42586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00A17FE-9B88-4B82-F1FC-FF02BB4F1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4112" y="5098215"/>
            <a:ext cx="425869" cy="4258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A915D-EE6A-F1F9-E563-4B1590A1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5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4" grpId="0"/>
      <p:bldP spid="25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D0A929E0-E00A-1DD0-3F6A-F2D3DF7D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24" y="2360912"/>
            <a:ext cx="9675349" cy="2940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C5097D-9AE0-3E93-2DA9-091354C374B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095999" y="1690688"/>
            <a:ext cx="1" cy="43182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A5C14-AE0F-F24D-FF13-E2F5DC04F5A0}"/>
              </a:ext>
            </a:extLst>
          </p:cNvPr>
          <p:cNvSpPr txBox="1"/>
          <p:nvPr/>
        </p:nvSpPr>
        <p:spPr>
          <a:xfrm>
            <a:off x="2214855" y="1441015"/>
            <a:ext cx="25044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/>
              <a:t>bFPN</a:t>
            </a:r>
            <a:r>
              <a:rPr lang="en-GB" sz="2000" b="1" dirty="0"/>
              <a:t> baseline</a:t>
            </a:r>
          </a:p>
          <a:p>
            <a:pPr algn="ctr"/>
            <a:r>
              <a:rPr lang="en-GB" dirty="0"/>
              <a:t>(heavy backbone)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4A11F-A25D-8165-985F-A8D26E03F49E}"/>
              </a:ext>
            </a:extLst>
          </p:cNvPr>
          <p:cNvSpPr txBox="1"/>
          <p:nvPr/>
        </p:nvSpPr>
        <p:spPr>
          <a:xfrm>
            <a:off x="7472656" y="1441015"/>
            <a:ext cx="25044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/>
              <a:t>hFPN</a:t>
            </a:r>
            <a:r>
              <a:rPr lang="en-GB" sz="2000" b="1" dirty="0"/>
              <a:t> baseline</a:t>
            </a:r>
          </a:p>
          <a:p>
            <a:pPr algn="ctr"/>
            <a:r>
              <a:rPr lang="en-GB" dirty="0"/>
              <a:t>(heavy head)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9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Trident Pyramid Networks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0580A38-FBE4-5648-F89E-14C12AE3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40" y="1873251"/>
            <a:ext cx="9638689" cy="234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4CBF5-F4C9-E002-5703-DA8B1AF38EDE}"/>
              </a:ext>
            </a:extLst>
          </p:cNvPr>
          <p:cNvSpPr txBox="1"/>
          <p:nvPr/>
        </p:nvSpPr>
        <p:spPr>
          <a:xfrm>
            <a:off x="989765" y="4583800"/>
            <a:ext cx="1008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2: </a:t>
            </a:r>
            <a:r>
              <a:rPr lang="en-US" dirty="0">
                <a:solidFill>
                  <a:srgbClr val="000000"/>
                </a:solidFill>
              </a:rPr>
              <a:t>Our TPN neck outperforms the </a:t>
            </a:r>
            <a:r>
              <a:rPr lang="en-US" dirty="0" err="1">
                <a:solidFill>
                  <a:srgbClr val="000000"/>
                </a:solidFill>
              </a:rPr>
              <a:t>BiFPN</a:t>
            </a:r>
            <a:r>
              <a:rPr lang="en-US" dirty="0">
                <a:solidFill>
                  <a:srgbClr val="000000"/>
                </a:solidFill>
              </a:rPr>
              <a:t> neck (main baseline) by 0.5 AP on COCO.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155B6-0644-2B0D-2514-6A20E0350A9B}"/>
              </a:ext>
            </a:extLst>
          </p:cNvPr>
          <p:cNvSpPr txBox="1"/>
          <p:nvPr/>
        </p:nvSpPr>
        <p:spPr>
          <a:xfrm>
            <a:off x="989764" y="5138416"/>
            <a:ext cx="1008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3: </a:t>
            </a:r>
            <a:r>
              <a:rPr lang="en-US" dirty="0">
                <a:solidFill>
                  <a:srgbClr val="000000"/>
                </a:solidFill>
              </a:rPr>
              <a:t>We empirically show that it is more beneficial to put additional computation into the neck rather than into the backbone or head.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07BEE-32E9-E022-F3A1-943A7D16F398}"/>
              </a:ext>
            </a:extLst>
          </p:cNvPr>
          <p:cNvSpPr/>
          <p:nvPr/>
        </p:nvSpPr>
        <p:spPr>
          <a:xfrm>
            <a:off x="989765" y="3267806"/>
            <a:ext cx="9971720" cy="1138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29F57-FC81-1E14-A269-1BFF17AAF27B}"/>
              </a:ext>
            </a:extLst>
          </p:cNvPr>
          <p:cNvSpPr/>
          <p:nvPr/>
        </p:nvSpPr>
        <p:spPr>
          <a:xfrm>
            <a:off x="3828288" y="3291840"/>
            <a:ext cx="371856" cy="8229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A5BEF-160A-430F-67E1-77493FB97C59}"/>
              </a:ext>
            </a:extLst>
          </p:cNvPr>
          <p:cNvSpPr/>
          <p:nvPr/>
        </p:nvSpPr>
        <p:spPr>
          <a:xfrm>
            <a:off x="3828288" y="2566416"/>
            <a:ext cx="371856" cy="3657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6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Balance between neck and head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F5F538F-F909-C197-A908-6F46532D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" y="3554348"/>
            <a:ext cx="4658738" cy="2645368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2EA45AC-28E5-F41A-722E-0A101A6F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82" y="4141122"/>
            <a:ext cx="5682117" cy="1471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34F14-4AB0-F5BA-FC87-4F6312D0A8B0}"/>
              </a:ext>
            </a:extLst>
          </p:cNvPr>
          <p:cNvSpPr txBox="1"/>
          <p:nvPr/>
        </p:nvSpPr>
        <p:spPr>
          <a:xfrm>
            <a:off x="1381693" y="3092683"/>
            <a:ext cx="318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GB" sz="2400" dirty="0" err="1">
                <a:solidFill>
                  <a:schemeClr val="tx1">
                    <a:lumMod val="50000"/>
                  </a:schemeClr>
                </a:solidFill>
              </a:rPr>
              <a:t>GiraffeDet</a:t>
            </a:r>
            <a:endParaRPr lang="en-GB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37AC1-1A86-27E4-268E-888CE7804E07}"/>
              </a:ext>
            </a:extLst>
          </p:cNvPr>
          <p:cNvSpPr txBox="1"/>
          <p:nvPr/>
        </p:nvSpPr>
        <p:spPr>
          <a:xfrm>
            <a:off x="6919915" y="3050884"/>
            <a:ext cx="318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GB" sz="2400" dirty="0" err="1">
                <a:solidFill>
                  <a:schemeClr val="tx1">
                    <a:lumMod val="50000"/>
                  </a:schemeClr>
                </a:solidFill>
              </a:rPr>
              <a:t>RTMDet</a:t>
            </a:r>
            <a:endParaRPr lang="en-GB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BDA69EC-3450-1FAC-12C7-6FC0C4E4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440" y="2158471"/>
            <a:ext cx="8245350" cy="591939"/>
          </a:xfrm>
          <a:prstGeom prst="rect">
            <a:avLst/>
          </a:prstGeom>
        </p:spPr>
      </p:pic>
      <p:pic>
        <p:nvPicPr>
          <p:cNvPr id="12" name="Picture 11" descr="A group of images with a sun in the background&#10;&#10;Description automatically generated">
            <a:extLst>
              <a:ext uri="{FF2B5EF4-FFF2-40B4-BE49-F238E27FC236}">
                <a16:creationId xmlns:a16="http://schemas.microsoft.com/office/drawing/2014/main" id="{793CEC46-F8CB-8E25-94F3-C5FB89B28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79" y="2030670"/>
            <a:ext cx="847540" cy="847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B1961D-7EF4-7973-C462-77F412DBA65D}"/>
              </a:ext>
            </a:extLst>
          </p:cNvPr>
          <p:cNvSpPr txBox="1"/>
          <p:nvPr/>
        </p:nvSpPr>
        <p:spPr>
          <a:xfrm>
            <a:off x="4826908" y="1550423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Meta-Architecture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C3125-8A86-5B58-1631-5CC394585002}"/>
              </a:ext>
            </a:extLst>
          </p:cNvPr>
          <p:cNvSpPr/>
          <p:nvPr/>
        </p:nvSpPr>
        <p:spPr>
          <a:xfrm>
            <a:off x="901481" y="3669708"/>
            <a:ext cx="4214656" cy="2545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9E40959E-89C1-7898-14B7-8E131798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58" y="2924270"/>
            <a:ext cx="3647500" cy="1322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Balance between neck and head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42DBA-EFDD-BC76-5DAD-CBA05168DED1}"/>
              </a:ext>
            </a:extLst>
          </p:cNvPr>
          <p:cNvSpPr txBox="1"/>
          <p:nvPr/>
        </p:nvSpPr>
        <p:spPr>
          <a:xfrm>
            <a:off x="1832143" y="2505902"/>
            <a:ext cx="318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ResNet</a:t>
            </a:r>
            <a:endParaRPr lang="en-GB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0B825-FA8D-90F4-227F-E2C2D4DD16F6}"/>
              </a:ext>
            </a:extLst>
          </p:cNvPr>
          <p:cNvSpPr txBox="1"/>
          <p:nvPr/>
        </p:nvSpPr>
        <p:spPr>
          <a:xfrm>
            <a:off x="1021296" y="1690688"/>
            <a:ext cx="1058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Hypothesis: </a:t>
            </a:r>
            <a:r>
              <a:rPr lang="en-US" dirty="0">
                <a:solidFill>
                  <a:srgbClr val="000000"/>
                </a:solidFill>
              </a:rPr>
              <a:t>Backbones designed for the object-centric classification task might not be good image encoders for more general scene-centric computer vision tasks such as object detection.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63E41-F4FD-B7EC-9168-E99FA0938454}"/>
              </a:ext>
            </a:extLst>
          </p:cNvPr>
          <p:cNvSpPr txBox="1"/>
          <p:nvPr/>
        </p:nvSpPr>
        <p:spPr>
          <a:xfrm>
            <a:off x="7460266" y="2485975"/>
            <a:ext cx="318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Swin</a:t>
            </a:r>
            <a:endParaRPr lang="en-GB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EA2919-CD28-6926-95B7-28857413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1" y="3100868"/>
            <a:ext cx="5998378" cy="2788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E85295-95A4-F221-9BFE-2EE90265CCDC}"/>
              </a:ext>
            </a:extLst>
          </p:cNvPr>
          <p:cNvSpPr txBox="1"/>
          <p:nvPr/>
        </p:nvSpPr>
        <p:spPr>
          <a:xfrm>
            <a:off x="7562719" y="4404315"/>
            <a:ext cx="318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GB" sz="2000" b="1" dirty="0" err="1">
                <a:solidFill>
                  <a:schemeClr val="tx1">
                    <a:lumMod val="50000"/>
                  </a:schemeClr>
                </a:solidFill>
              </a:rPr>
              <a:t>ConvNeXt</a:t>
            </a:r>
            <a:endParaRPr lang="en-GB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93D776-048B-93FB-2F73-3E2C9C7F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14" y="4861318"/>
            <a:ext cx="4149618" cy="11621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172C1C-AD7F-3839-C2FB-BCA5C6E4B406}"/>
              </a:ext>
            </a:extLst>
          </p:cNvPr>
          <p:cNvSpPr/>
          <p:nvPr/>
        </p:nvSpPr>
        <p:spPr>
          <a:xfrm>
            <a:off x="1459230" y="4940046"/>
            <a:ext cx="216408" cy="1929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5D66D5-DCB5-E113-E37D-338A06BCE595}"/>
              </a:ext>
            </a:extLst>
          </p:cNvPr>
          <p:cNvSpPr/>
          <p:nvPr/>
        </p:nvSpPr>
        <p:spPr>
          <a:xfrm>
            <a:off x="2567178" y="4940046"/>
            <a:ext cx="216408" cy="1929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6102CB-A23F-23CE-EAB0-001F410CF83E}"/>
              </a:ext>
            </a:extLst>
          </p:cNvPr>
          <p:cNvSpPr/>
          <p:nvPr/>
        </p:nvSpPr>
        <p:spPr>
          <a:xfrm>
            <a:off x="3787902" y="4940046"/>
            <a:ext cx="219456" cy="1929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1EC048-AF39-2AE6-9BFF-A3965600E0C5}"/>
              </a:ext>
            </a:extLst>
          </p:cNvPr>
          <p:cNvSpPr/>
          <p:nvPr/>
        </p:nvSpPr>
        <p:spPr>
          <a:xfrm>
            <a:off x="5011674" y="4940046"/>
            <a:ext cx="274320" cy="1929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B8EC7-D5B7-91BC-D4FB-5F411DC30757}"/>
              </a:ext>
            </a:extLst>
          </p:cNvPr>
          <p:cNvSpPr/>
          <p:nvPr/>
        </p:nvSpPr>
        <p:spPr>
          <a:xfrm>
            <a:off x="6301740" y="4940046"/>
            <a:ext cx="274320" cy="1929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D7B8FC-E482-EFC8-7F83-163DE8617146}"/>
              </a:ext>
            </a:extLst>
          </p:cNvPr>
          <p:cNvSpPr/>
          <p:nvPr/>
        </p:nvSpPr>
        <p:spPr>
          <a:xfrm>
            <a:off x="10222230" y="2949805"/>
            <a:ext cx="118577" cy="1948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15F68-5BAD-20BB-764C-D585406AFACE}"/>
              </a:ext>
            </a:extLst>
          </p:cNvPr>
          <p:cNvSpPr/>
          <p:nvPr/>
        </p:nvSpPr>
        <p:spPr>
          <a:xfrm>
            <a:off x="10185315" y="3280444"/>
            <a:ext cx="192405" cy="1948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380D0-0DC0-7831-676C-CC12CDEA9BA5}"/>
              </a:ext>
            </a:extLst>
          </p:cNvPr>
          <p:cNvSpPr/>
          <p:nvPr/>
        </p:nvSpPr>
        <p:spPr>
          <a:xfrm>
            <a:off x="10286734" y="3621560"/>
            <a:ext cx="192405" cy="1948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BF58CC-D33E-94B3-C745-D74247FB4EFD}"/>
              </a:ext>
            </a:extLst>
          </p:cNvPr>
          <p:cNvSpPr/>
          <p:nvPr/>
        </p:nvSpPr>
        <p:spPr>
          <a:xfrm>
            <a:off x="10277326" y="3952163"/>
            <a:ext cx="192405" cy="1948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A7254B-D846-5549-E058-9CF2D055B5E2}"/>
              </a:ext>
            </a:extLst>
          </p:cNvPr>
          <p:cNvSpPr/>
          <p:nvPr/>
        </p:nvSpPr>
        <p:spPr>
          <a:xfrm>
            <a:off x="10643378" y="4901027"/>
            <a:ext cx="118577" cy="181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F2899D-2057-31D6-42D5-5922E6D0BF49}"/>
              </a:ext>
            </a:extLst>
          </p:cNvPr>
          <p:cNvSpPr/>
          <p:nvPr/>
        </p:nvSpPr>
        <p:spPr>
          <a:xfrm>
            <a:off x="10643378" y="5122249"/>
            <a:ext cx="182391" cy="181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016E1A-A302-43E5-AFC0-8DA06D011302}"/>
              </a:ext>
            </a:extLst>
          </p:cNvPr>
          <p:cNvSpPr/>
          <p:nvPr/>
        </p:nvSpPr>
        <p:spPr>
          <a:xfrm>
            <a:off x="10820689" y="5335851"/>
            <a:ext cx="182391" cy="181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2F4AAF-2699-2DDD-B25B-922E81E96305}"/>
              </a:ext>
            </a:extLst>
          </p:cNvPr>
          <p:cNvSpPr/>
          <p:nvPr/>
        </p:nvSpPr>
        <p:spPr>
          <a:xfrm>
            <a:off x="10812580" y="5557073"/>
            <a:ext cx="182391" cy="181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146B0-CCE1-67FC-9FE2-FA9F98C2ACB3}"/>
              </a:ext>
            </a:extLst>
          </p:cNvPr>
          <p:cNvSpPr/>
          <p:nvPr/>
        </p:nvSpPr>
        <p:spPr>
          <a:xfrm>
            <a:off x="10999270" y="5774243"/>
            <a:ext cx="182391" cy="181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7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8" grpId="0"/>
      <p:bldP spid="22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2187-CABD-A4AA-42CA-63629F36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Disentangled vs. All-in-One Necks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BDE04-F653-B757-DF78-77FAB507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91B201-6A7D-3DB1-CB37-196FDA3D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67" y="2383021"/>
            <a:ext cx="4588947" cy="623302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6A760DE-DA30-2913-7ED7-AFD100D5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793" y="3282237"/>
            <a:ext cx="4165563" cy="2853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E084C-F805-E78B-FC86-4B3F30D06A82}"/>
              </a:ext>
            </a:extLst>
          </p:cNvPr>
          <p:cNvSpPr txBox="1"/>
          <p:nvPr/>
        </p:nvSpPr>
        <p:spPr>
          <a:xfrm>
            <a:off x="2367412" y="1760626"/>
            <a:ext cx="273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Disentangled Necks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125E9-D23D-2339-F834-2E0C9CF4F8EB}"/>
              </a:ext>
            </a:extLst>
          </p:cNvPr>
          <p:cNvSpPr txBox="1"/>
          <p:nvPr/>
        </p:nvSpPr>
        <p:spPr>
          <a:xfrm>
            <a:off x="119700" y="4358176"/>
            <a:ext cx="139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</a:rPr>
              <a:t>Example: TPN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A0C3-54E7-21E9-0FFE-36685A2E260A}"/>
              </a:ext>
            </a:extLst>
          </p:cNvPr>
          <p:cNvSpPr txBox="1"/>
          <p:nvPr/>
        </p:nvSpPr>
        <p:spPr>
          <a:xfrm>
            <a:off x="132627" y="2559823"/>
            <a:ext cx="13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</a:rPr>
              <a:t>3 Ops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4F908-9BB7-FFFD-557C-506358242332}"/>
              </a:ext>
            </a:extLst>
          </p:cNvPr>
          <p:cNvSpPr txBox="1"/>
          <p:nvPr/>
        </p:nvSpPr>
        <p:spPr>
          <a:xfrm>
            <a:off x="6548813" y="2559823"/>
            <a:ext cx="13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</a:rPr>
              <a:t>1 Op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09664-B71B-3B47-4F7D-A20D7041DAA7}"/>
              </a:ext>
            </a:extLst>
          </p:cNvPr>
          <p:cNvSpPr txBox="1"/>
          <p:nvPr/>
        </p:nvSpPr>
        <p:spPr>
          <a:xfrm>
            <a:off x="6546046" y="4358176"/>
            <a:ext cx="139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</a:rPr>
              <a:t>Example: </a:t>
            </a:r>
          </a:p>
          <a:p>
            <a:pPr algn="ctr"/>
            <a:r>
              <a:rPr lang="en-GB" b="1" dirty="0">
                <a:solidFill>
                  <a:srgbClr val="000000"/>
                </a:solidFill>
              </a:rPr>
              <a:t>MSDA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39ECD-3F10-EFD1-B2A0-240F1361AB5F}"/>
              </a:ext>
            </a:extLst>
          </p:cNvPr>
          <p:cNvSpPr txBox="1"/>
          <p:nvPr/>
        </p:nvSpPr>
        <p:spPr>
          <a:xfrm>
            <a:off x="8537154" y="1690688"/>
            <a:ext cx="273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All-in-One Necks </a:t>
            </a:r>
            <a:endParaRPr lang="en-US" b="1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37E55A8-EA11-8077-C919-2E45BA9D2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14" y="3571596"/>
            <a:ext cx="3918231" cy="2538696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9EAD6D-1FDE-EA7C-5AF4-5BC92EA7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63" y="2149623"/>
            <a:ext cx="1843283" cy="117429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C28FBF-3772-6A09-DEFF-D422140561C5}"/>
              </a:ext>
            </a:extLst>
          </p:cNvPr>
          <p:cNvCxnSpPr>
            <a:cxnSpLocks/>
          </p:cNvCxnSpPr>
          <p:nvPr/>
        </p:nvCxnSpPr>
        <p:spPr>
          <a:xfrm>
            <a:off x="6546046" y="1828800"/>
            <a:ext cx="0" cy="4469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982639" y="593436"/>
            <a:ext cx="4613300" cy="316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Work 2: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FQDet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laboratory equipment on a table&#10;&#10;Description automatically generated">
            <a:extLst>
              <a:ext uri="{FF2B5EF4-FFF2-40B4-BE49-F238E27FC236}">
                <a16:creationId xmlns:a16="http://schemas.microsoft.com/office/drawing/2014/main" id="{7DF0A8FA-4E1D-13D9-4114-F3770A1DD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C709B-82A0-6B4B-CB3F-652B649BFAEC}"/>
              </a:ext>
            </a:extLst>
          </p:cNvPr>
          <p:cNvSpPr txBox="1"/>
          <p:nvPr/>
        </p:nvSpPr>
        <p:spPr>
          <a:xfrm>
            <a:off x="533401" y="5612457"/>
            <a:ext cx="5979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Cédric Picron,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Punarjay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 Chakravarty,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Tinne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Tuytelaars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FQDet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: Fast-converging Query-based Detector." </a:t>
            </a:r>
          </a:p>
          <a:p>
            <a:r>
              <a:rPr lang="en-GB" b="0" i="1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NeurIPS</a:t>
            </a:r>
            <a:r>
              <a:rPr lang="en-GB" i="1" dirty="0">
                <a:solidFill>
                  <a:srgbClr val="222222"/>
                </a:solidFill>
                <a:latin typeface="Aptos" panose="020B0004020202020204" pitchFamily="34" charset="0"/>
              </a:rPr>
              <a:t> </a:t>
            </a:r>
            <a:r>
              <a:rPr lang="en-GB" b="0" i="1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VTTA Workshop 2022 (2022)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6938-91A2-F828-BF56-73324A7F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1404472"/>
            <a:ext cx="3925264" cy="40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12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FQDet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F48E3F5-10C7-1A76-B0CE-BF6A4903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2032318"/>
            <a:ext cx="10862426" cy="779821"/>
          </a:xfrm>
          <a:prstGeom prst="rect">
            <a:avLst/>
          </a:prstGeom>
        </p:spPr>
      </p:pic>
      <p:pic>
        <p:nvPicPr>
          <p:cNvPr id="5" name="Picture 4" descr="A group of images with a sun in the background&#10;&#10;Description automatically generated">
            <a:extLst>
              <a:ext uri="{FF2B5EF4-FFF2-40B4-BE49-F238E27FC236}">
                <a16:creationId xmlns:a16="http://schemas.microsoft.com/office/drawing/2014/main" id="{93F35D59-C71C-8FD9-6C8C-88885DCD4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1863953"/>
            <a:ext cx="1116550" cy="1116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0265D7-9430-B5FB-DF21-7C24006F1425}"/>
              </a:ext>
            </a:extLst>
          </p:cNvPr>
          <p:cNvSpPr/>
          <p:nvPr/>
        </p:nvSpPr>
        <p:spPr>
          <a:xfrm>
            <a:off x="7586823" y="1943459"/>
            <a:ext cx="1920240" cy="955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8312-3CC0-0F5F-9977-881ED754BF70}"/>
              </a:ext>
            </a:extLst>
          </p:cNvPr>
          <p:cNvSpPr txBox="1"/>
          <p:nvPr/>
        </p:nvSpPr>
        <p:spPr>
          <a:xfrm>
            <a:off x="4378960" y="1317558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Meta-Architecture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19295-2E6C-51A5-C5BB-39F94E0C33D8}"/>
              </a:ext>
            </a:extLst>
          </p:cNvPr>
          <p:cNvSpPr txBox="1"/>
          <p:nvPr/>
        </p:nvSpPr>
        <p:spPr>
          <a:xfrm>
            <a:off x="1738988" y="3120445"/>
            <a:ext cx="83076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2D Object Detection 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DDCCA7-A827-BFC6-EE30-D0360B50B552}"/>
              </a:ext>
            </a:extLst>
          </p:cNvPr>
          <p:cNvSpPr txBox="1"/>
          <p:nvPr/>
        </p:nvSpPr>
        <p:spPr>
          <a:xfrm>
            <a:off x="222381" y="4179236"/>
            <a:ext cx="1446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One-Stage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8C54B-7198-027E-85BE-4EAA0FBF3A50}"/>
              </a:ext>
            </a:extLst>
          </p:cNvPr>
          <p:cNvSpPr txBox="1"/>
          <p:nvPr/>
        </p:nvSpPr>
        <p:spPr>
          <a:xfrm>
            <a:off x="222381" y="5357039"/>
            <a:ext cx="1446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Two-Stage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EF3274-AF4C-940E-AD42-878DE52C3CF4}"/>
              </a:ext>
            </a:extLst>
          </p:cNvPr>
          <p:cNvSpPr txBox="1"/>
          <p:nvPr/>
        </p:nvSpPr>
        <p:spPr>
          <a:xfrm>
            <a:off x="2536367" y="4056125"/>
            <a:ext cx="350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class and box prediction per feature-anchor combination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DE73C4-E8AD-6164-3116-70C66E28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58" y="3806601"/>
            <a:ext cx="4410476" cy="2625846"/>
          </a:xfrm>
          <a:prstGeom prst="rect">
            <a:avLst/>
          </a:prstGeom>
        </p:spPr>
      </p:pic>
      <p:pic>
        <p:nvPicPr>
          <p:cNvPr id="29" name="Picture 28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599A4C79-D799-054F-E904-81F2DBE80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98" y="4099855"/>
            <a:ext cx="558869" cy="558869"/>
          </a:xfrm>
          <a:prstGeom prst="rect">
            <a:avLst/>
          </a:prstGeom>
        </p:spPr>
      </p:pic>
      <p:pic>
        <p:nvPicPr>
          <p:cNvPr id="30" name="Picture 29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0B188089-1CF8-AC5D-BA8E-8CDB5F5E1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98" y="5019809"/>
            <a:ext cx="558869" cy="558869"/>
          </a:xfrm>
          <a:prstGeom prst="rect">
            <a:avLst/>
          </a:prstGeom>
        </p:spPr>
      </p:pic>
      <p:pic>
        <p:nvPicPr>
          <p:cNvPr id="31" name="Picture 30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3BE86F37-F90F-8673-8116-AFA91E0B5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97" y="5675762"/>
            <a:ext cx="558869" cy="558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C448C1-2908-F955-0B78-3C5AC8745C61}"/>
              </a:ext>
            </a:extLst>
          </p:cNvPr>
          <p:cNvSpPr txBox="1"/>
          <p:nvPr/>
        </p:nvSpPr>
        <p:spPr>
          <a:xfrm>
            <a:off x="2536367" y="4979506"/>
            <a:ext cx="3397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Stage 1</a:t>
            </a:r>
            <a:r>
              <a:rPr lang="en-GB" dirty="0"/>
              <a:t>: </a:t>
            </a:r>
            <a:r>
              <a:rPr lang="en-GB" dirty="0" err="1"/>
              <a:t>Objectness</a:t>
            </a:r>
            <a:r>
              <a:rPr lang="en-GB" dirty="0"/>
              <a:t> prediction per feature-anchor combination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736748-4034-7A5D-0C53-2A2152B08DF2}"/>
              </a:ext>
            </a:extLst>
          </p:cNvPr>
          <p:cNvSpPr txBox="1"/>
          <p:nvPr/>
        </p:nvSpPr>
        <p:spPr>
          <a:xfrm>
            <a:off x="2536365" y="5696668"/>
            <a:ext cx="405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Stage 2</a:t>
            </a:r>
            <a:r>
              <a:rPr lang="en-GB" dirty="0"/>
              <a:t>: One class and box prediction per selected feature-anchor combination</a:t>
            </a:r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BBB9D3-B5FA-3048-9900-64A74C289623}"/>
              </a:ext>
            </a:extLst>
          </p:cNvPr>
          <p:cNvSpPr/>
          <p:nvPr/>
        </p:nvSpPr>
        <p:spPr>
          <a:xfrm>
            <a:off x="2596896" y="6019832"/>
            <a:ext cx="3499104" cy="2590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3BCE8-AB10-A9DC-B952-EAE23EDAD77F}"/>
              </a:ext>
            </a:extLst>
          </p:cNvPr>
          <p:cNvSpPr txBox="1"/>
          <p:nvPr/>
        </p:nvSpPr>
        <p:spPr>
          <a:xfrm>
            <a:off x="3934827" y="6263489"/>
            <a:ext cx="71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Query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561AB-EA96-FA0F-D9EF-3F42C3F296A0}"/>
              </a:ext>
            </a:extLst>
          </p:cNvPr>
          <p:cNvSpPr/>
          <p:nvPr/>
        </p:nvSpPr>
        <p:spPr>
          <a:xfrm>
            <a:off x="222382" y="4946113"/>
            <a:ext cx="6430346" cy="16559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3" grpId="0"/>
      <p:bldP spid="24" grpId="0"/>
      <p:bldP spid="26" grpId="0"/>
      <p:bldP spid="32" grpId="0"/>
      <p:bldP spid="33" grpId="0"/>
      <p:bldP spid="34" grpId="0" animBg="1"/>
      <p:bldP spid="35" grpId="0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FQDet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FA387D7-112D-576A-B953-92FED93D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11" y="1858680"/>
            <a:ext cx="9909973" cy="2031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4428D-EF67-565F-AE8C-E6567BD6DA6B}"/>
              </a:ext>
            </a:extLst>
          </p:cNvPr>
          <p:cNvSpPr txBox="1"/>
          <p:nvPr/>
        </p:nvSpPr>
        <p:spPr>
          <a:xfrm>
            <a:off x="4981923" y="1236017"/>
            <a:ext cx="222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FQDet</a:t>
            </a:r>
            <a:r>
              <a:rPr lang="en-GB" sz="2400" dirty="0"/>
              <a:t> Design</a:t>
            </a:r>
            <a:endParaRPr lang="en-US" sz="2400" dirty="0"/>
          </a:p>
        </p:txBody>
      </p:sp>
      <p:pic>
        <p:nvPicPr>
          <p:cNvPr id="10" name="Picture 9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20B17409-C9D3-EC75-C24B-09BBBCB7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79" y="4241167"/>
            <a:ext cx="463029" cy="46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356762-4D0D-4D17-E686-E7BFE36444BE}"/>
              </a:ext>
            </a:extLst>
          </p:cNvPr>
          <p:cNvSpPr txBox="1"/>
          <p:nvPr/>
        </p:nvSpPr>
        <p:spPr>
          <a:xfrm>
            <a:off x="2388638" y="4288015"/>
            <a:ext cx="571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Two-stage design allows for more </a:t>
            </a:r>
            <a:r>
              <a:rPr lang="en-GB" b="1" dirty="0"/>
              <a:t>accurate</a:t>
            </a:r>
            <a:r>
              <a:rPr lang="en-GB" dirty="0"/>
              <a:t> bounding boxes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F2253-958F-473C-7CCC-9346442313C2}"/>
              </a:ext>
            </a:extLst>
          </p:cNvPr>
          <p:cNvSpPr txBox="1"/>
          <p:nvPr/>
        </p:nvSpPr>
        <p:spPr>
          <a:xfrm>
            <a:off x="2388637" y="4832760"/>
            <a:ext cx="82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Anchors allow for improved inductive bias and </a:t>
            </a:r>
            <a:r>
              <a:rPr lang="en-GB" b="1" dirty="0"/>
              <a:t>fast convergence </a:t>
            </a:r>
            <a:r>
              <a:rPr lang="en-GB" dirty="0"/>
              <a:t>(classical detector)</a:t>
            </a:r>
            <a:endParaRPr lang="en-US" b="1" dirty="0"/>
          </a:p>
        </p:txBody>
      </p:sp>
      <p:pic>
        <p:nvPicPr>
          <p:cNvPr id="20" name="Picture 19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7CE736EE-7DB6-DC59-6046-1315F87F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79" y="4785911"/>
            <a:ext cx="463029" cy="4630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10F8F-4246-58CB-219F-809C7C2C76E0}"/>
              </a:ext>
            </a:extLst>
          </p:cNvPr>
          <p:cNvSpPr txBox="1"/>
          <p:nvPr/>
        </p:nvSpPr>
        <p:spPr>
          <a:xfrm>
            <a:off x="2388638" y="5377505"/>
            <a:ext cx="7837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transformer in the second stage allows for improved predictions (DETR-based)</a:t>
            </a:r>
            <a:endParaRPr lang="en-US" dirty="0"/>
          </a:p>
        </p:txBody>
      </p:sp>
      <p:pic>
        <p:nvPicPr>
          <p:cNvPr id="22" name="Picture 2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1D4CA45F-758F-EBB2-5D6C-D2E82448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79" y="5330656"/>
            <a:ext cx="463029" cy="4630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241CE7-1BF3-D13B-A0A1-1D11BBBEEDBE}"/>
              </a:ext>
            </a:extLst>
          </p:cNvPr>
          <p:cNvSpPr txBox="1"/>
          <p:nvPr/>
        </p:nvSpPr>
        <p:spPr>
          <a:xfrm>
            <a:off x="1710179" y="5910035"/>
            <a:ext cx="9113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Design summary</a:t>
            </a:r>
            <a:r>
              <a:rPr lang="en-US" dirty="0"/>
              <a:t>: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Combines the best of </a:t>
            </a:r>
            <a:r>
              <a:rPr lang="en-US" b="1" dirty="0">
                <a:solidFill>
                  <a:srgbClr val="000000"/>
                </a:solidFill>
              </a:rPr>
              <a:t>classical </a:t>
            </a:r>
            <a:r>
              <a:rPr lang="en-US" dirty="0">
                <a:solidFill>
                  <a:srgbClr val="000000"/>
                </a:solidFill>
              </a:rPr>
              <a:t>(Stage 1) and </a:t>
            </a:r>
            <a:r>
              <a:rPr lang="en-US" b="1" dirty="0">
                <a:solidFill>
                  <a:srgbClr val="000000"/>
                </a:solidFill>
              </a:rPr>
              <a:t>DETR</a:t>
            </a:r>
            <a:r>
              <a:rPr lang="en-US" dirty="0">
                <a:solidFill>
                  <a:srgbClr val="000000"/>
                </a:solidFill>
              </a:rPr>
              <a:t>-based (Stage 2) detectors.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/>
      <p:bldP spid="21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FQDet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18CBD68-0917-E3D2-EAE2-D29D959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81" y="1424150"/>
            <a:ext cx="7374651" cy="946406"/>
          </a:xfrm>
          <a:prstGeom prst="rect">
            <a:avLst/>
          </a:prstGeom>
        </p:spPr>
      </p:pic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32BC2E58-3F59-D91A-26CE-05C1BBF0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81" y="5065694"/>
            <a:ext cx="7260350" cy="79553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A8A896F-57F6-854F-16ED-A70C52FD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081" y="2428680"/>
            <a:ext cx="7397511" cy="795530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E9B94D99-6627-BA7E-2EEE-6BDBD4BA6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081" y="3293537"/>
            <a:ext cx="7918720" cy="79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29BC6-5DE5-19FF-E665-08F39FF9DCA0}"/>
              </a:ext>
            </a:extLst>
          </p:cNvPr>
          <p:cNvSpPr txBox="1"/>
          <p:nvPr/>
        </p:nvSpPr>
        <p:spPr>
          <a:xfrm>
            <a:off x="1009884" y="1761897"/>
            <a:ext cx="132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Anchors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BAAEF-2961-9D32-A301-7E3FF9C37730}"/>
              </a:ext>
            </a:extLst>
          </p:cNvPr>
          <p:cNvSpPr txBox="1"/>
          <p:nvPr/>
        </p:nvSpPr>
        <p:spPr>
          <a:xfrm>
            <a:off x="773604" y="2620468"/>
            <a:ext cx="17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Auxiliary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F523B-50A2-6A02-5AD9-C090AECC2EAF}"/>
              </a:ext>
            </a:extLst>
          </p:cNvPr>
          <p:cNvSpPr txBox="1"/>
          <p:nvPr/>
        </p:nvSpPr>
        <p:spPr>
          <a:xfrm>
            <a:off x="717078" y="3379784"/>
            <a:ext cx="190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Intermediate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bbox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57A98-D820-FB19-2B07-4135A732B12D}"/>
              </a:ext>
            </a:extLst>
          </p:cNvPr>
          <p:cNvSpPr txBox="1"/>
          <p:nvPr/>
        </p:nvSpPr>
        <p:spPr>
          <a:xfrm>
            <a:off x="1009884" y="5278793"/>
            <a:ext cx="132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Matching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67002-CE7D-240D-A17A-71B1F58ED6B0}"/>
              </a:ext>
            </a:extLst>
          </p:cNvPr>
          <p:cNvSpPr txBox="1"/>
          <p:nvPr/>
        </p:nvSpPr>
        <p:spPr>
          <a:xfrm>
            <a:off x="1009884" y="4228740"/>
            <a:ext cx="103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1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Our </a:t>
            </a:r>
            <a:r>
              <a:rPr lang="en-US" dirty="0" err="1">
                <a:solidFill>
                  <a:srgbClr val="000000"/>
                </a:solidFill>
              </a:rPr>
              <a:t>FQDet</a:t>
            </a:r>
            <a:r>
              <a:rPr lang="en-US" dirty="0">
                <a:solidFill>
                  <a:srgbClr val="000000"/>
                </a:solidFill>
              </a:rPr>
              <a:t> head greatly benefits from the (re)introduction of anchors.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7759D-8D8A-470D-3E6D-2DEE9E76BB49}"/>
              </a:ext>
            </a:extLst>
          </p:cNvPr>
          <p:cNvSpPr txBox="1"/>
          <p:nvPr/>
        </p:nvSpPr>
        <p:spPr>
          <a:xfrm>
            <a:off x="1009884" y="5935051"/>
            <a:ext cx="103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2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Our new top-k matching scheme outperforms existing matching schemes.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B8B38E-1659-C6F9-33E0-996EEA4485D3}"/>
              </a:ext>
            </a:extLst>
          </p:cNvPr>
          <p:cNvSpPr/>
          <p:nvPr/>
        </p:nvSpPr>
        <p:spPr>
          <a:xfrm>
            <a:off x="3834508" y="1679510"/>
            <a:ext cx="1278294" cy="6094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BC8025-6E40-E35E-63F3-B2CE4E62ADD0}"/>
              </a:ext>
            </a:extLst>
          </p:cNvPr>
          <p:cNvSpPr/>
          <p:nvPr/>
        </p:nvSpPr>
        <p:spPr>
          <a:xfrm>
            <a:off x="3834508" y="2669674"/>
            <a:ext cx="1278294" cy="4780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7AF97-8A7A-8344-FD7C-497406086E02}"/>
              </a:ext>
            </a:extLst>
          </p:cNvPr>
          <p:cNvSpPr/>
          <p:nvPr/>
        </p:nvSpPr>
        <p:spPr>
          <a:xfrm>
            <a:off x="3834508" y="3535123"/>
            <a:ext cx="1798196" cy="4780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ADE5-0669-774A-1FC6-26F9B63B5376}"/>
              </a:ext>
            </a:extLst>
          </p:cNvPr>
          <p:cNvSpPr/>
          <p:nvPr/>
        </p:nvSpPr>
        <p:spPr>
          <a:xfrm>
            <a:off x="3765928" y="5305874"/>
            <a:ext cx="1221362" cy="4780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 animBg="1"/>
      <p:bldP spid="23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FQDet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0DBAFD7-9E0C-C6A0-8B0F-648D801F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84" y="2896226"/>
            <a:ext cx="3902400" cy="29268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664DA2B-CC1C-04DB-A4F0-0D471C506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01" y="2897861"/>
            <a:ext cx="3900220" cy="2925165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F87345F-4B2D-8699-45B6-99DAB23C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561" y="1508125"/>
            <a:ext cx="9186485" cy="138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D6940-1215-4AC8-B57E-D96CDAA293E5}"/>
              </a:ext>
            </a:extLst>
          </p:cNvPr>
          <p:cNvSpPr txBox="1"/>
          <p:nvPr/>
        </p:nvSpPr>
        <p:spPr>
          <a:xfrm>
            <a:off x="1457561" y="5909514"/>
            <a:ext cx="103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3: </a:t>
            </a:r>
            <a:r>
              <a:rPr lang="en-US" dirty="0">
                <a:solidFill>
                  <a:srgbClr val="000000"/>
                </a:solidFill>
              </a:rPr>
              <a:t>Our </a:t>
            </a:r>
            <a:r>
              <a:rPr lang="en-US" dirty="0" err="1">
                <a:solidFill>
                  <a:srgbClr val="000000"/>
                </a:solidFill>
              </a:rPr>
              <a:t>FQDet</a:t>
            </a:r>
            <a:r>
              <a:rPr lang="en-US" dirty="0">
                <a:solidFill>
                  <a:srgbClr val="000000"/>
                </a:solidFill>
              </a:rPr>
              <a:t> head outperforms other prominent two-stage object detectors.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9657A-616A-4199-01E4-60F6E0106B7E}"/>
              </a:ext>
            </a:extLst>
          </p:cNvPr>
          <p:cNvSpPr/>
          <p:nvPr/>
        </p:nvSpPr>
        <p:spPr>
          <a:xfrm>
            <a:off x="1547954" y="1795780"/>
            <a:ext cx="2643046" cy="10155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5851-C515-23E8-C6B1-F249B05F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How to do Computer Vision?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4309-547C-56D7-B661-BAEF6FA045F2}"/>
              </a:ext>
            </a:extLst>
          </p:cNvPr>
          <p:cNvSpPr txBox="1"/>
          <p:nvPr/>
        </p:nvSpPr>
        <p:spPr>
          <a:xfrm>
            <a:off x="4202977" y="1416962"/>
            <a:ext cx="360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Machine Learning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computer file transfer icon&#10;&#10;Description automatically generated with medium confidence">
            <a:extLst>
              <a:ext uri="{FF2B5EF4-FFF2-40B4-BE49-F238E27FC236}">
                <a16:creationId xmlns:a16="http://schemas.microsoft.com/office/drawing/2014/main" id="{C9CC7D58-2346-98A8-5B1A-B6C5030CA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5" y="3091377"/>
            <a:ext cx="939406" cy="939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67AAA-A58F-ACAC-8EA5-748379CEC436}"/>
              </a:ext>
            </a:extLst>
          </p:cNvPr>
          <p:cNvSpPr txBox="1"/>
          <p:nvPr/>
        </p:nvSpPr>
        <p:spPr>
          <a:xfrm>
            <a:off x="1411652" y="4124960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RGB values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2D772-AE8F-A038-4102-CDD93DEE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67" y="3165234"/>
            <a:ext cx="939406" cy="939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97FBE-7DE0-04D2-E7C9-D4BAA18F5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34" y="3052966"/>
            <a:ext cx="1016227" cy="1016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344EF-4163-731B-9DF6-53C194994CD5}"/>
              </a:ext>
            </a:extLst>
          </p:cNvPr>
          <p:cNvSpPr txBox="1"/>
          <p:nvPr/>
        </p:nvSpPr>
        <p:spPr>
          <a:xfrm>
            <a:off x="9032971" y="4114800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It’s Mario!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4277A-ACAE-65CC-F7D6-0DCA3741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16" y="3165234"/>
            <a:ext cx="939406" cy="939406"/>
          </a:xfrm>
          <a:prstGeom prst="rect">
            <a:avLst/>
          </a:prstGeom>
        </p:spPr>
      </p:pic>
      <p:pic>
        <p:nvPicPr>
          <p:cNvPr id="13" name="Picture 12" descr="A black background with many colorful dots&#10;&#10;Description automatically generated">
            <a:extLst>
              <a:ext uri="{FF2B5EF4-FFF2-40B4-BE49-F238E27FC236}">
                <a16:creationId xmlns:a16="http://schemas.microsoft.com/office/drawing/2014/main" id="{06F404FE-E6B2-0A71-4631-C756ECF44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32" y="2461015"/>
            <a:ext cx="2315321" cy="23153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C94F28-1933-C74B-AD86-0F19CA2FE20A}"/>
              </a:ext>
            </a:extLst>
          </p:cNvPr>
          <p:cNvSpPr/>
          <p:nvPr/>
        </p:nvSpPr>
        <p:spPr>
          <a:xfrm>
            <a:off x="6994518" y="2682240"/>
            <a:ext cx="304220" cy="1798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164B2-9FD9-C743-A623-678010F49B67}"/>
              </a:ext>
            </a:extLst>
          </p:cNvPr>
          <p:cNvSpPr txBox="1"/>
          <p:nvPr/>
        </p:nvSpPr>
        <p:spPr>
          <a:xfrm>
            <a:off x="4919679" y="4904176"/>
            <a:ext cx="217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Neural Network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3865E-A67F-D13F-1260-E07B4F76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22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FQDetV2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EF184DE-D958-5E7F-02FA-C2D4C183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000" y="1410964"/>
            <a:ext cx="8479898" cy="2795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4AB35-0E60-5258-971D-BDB269377B6A}"/>
              </a:ext>
            </a:extLst>
          </p:cNvPr>
          <p:cNvSpPr txBox="1"/>
          <p:nvPr/>
        </p:nvSpPr>
        <p:spPr>
          <a:xfrm>
            <a:off x="930412" y="2385800"/>
            <a:ext cx="1326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Number of Queries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BA3A4-DA3B-3A57-9221-06A5FF8116D0}"/>
              </a:ext>
            </a:extLst>
          </p:cNvPr>
          <p:cNvSpPr txBox="1"/>
          <p:nvPr/>
        </p:nvSpPr>
        <p:spPr>
          <a:xfrm>
            <a:off x="838198" y="4277517"/>
            <a:ext cx="103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Contribution 4: </a:t>
            </a:r>
            <a:r>
              <a:rPr lang="en-US" dirty="0">
                <a:solidFill>
                  <a:srgbClr val="000000"/>
                </a:solidFill>
              </a:rPr>
              <a:t>Adding queries significantly increases performance at a limited computational cost.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549419C-62F1-1FE4-BA89-BAE70149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00" y="5183936"/>
            <a:ext cx="8076405" cy="91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1935E6-0B64-B36E-4968-87649A743A91}"/>
              </a:ext>
            </a:extLst>
          </p:cNvPr>
          <p:cNvSpPr txBox="1"/>
          <p:nvPr/>
        </p:nvSpPr>
        <p:spPr>
          <a:xfrm>
            <a:off x="930412" y="5440971"/>
            <a:ext cx="132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FQDetV2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C61AC-96AC-0AC2-22EE-BCE0D2C7163B}"/>
              </a:ext>
            </a:extLst>
          </p:cNvPr>
          <p:cNvSpPr/>
          <p:nvPr/>
        </p:nvSpPr>
        <p:spPr>
          <a:xfrm>
            <a:off x="3722914" y="1773936"/>
            <a:ext cx="1263614" cy="23103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73971B-B5DC-6B0E-B524-7C67DBC084D3}"/>
              </a:ext>
            </a:extLst>
          </p:cNvPr>
          <p:cNvSpPr/>
          <p:nvPr/>
        </p:nvSpPr>
        <p:spPr>
          <a:xfrm>
            <a:off x="8711474" y="1773936"/>
            <a:ext cx="2291806" cy="23103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AFF41-8310-3391-EFE6-DC7038F0174E}"/>
              </a:ext>
            </a:extLst>
          </p:cNvPr>
          <p:cNvSpPr/>
          <p:nvPr/>
        </p:nvSpPr>
        <p:spPr>
          <a:xfrm>
            <a:off x="2692400" y="5557520"/>
            <a:ext cx="1788160" cy="4673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3" grpId="0" animBg="1"/>
      <p:bldP spid="1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FQDetV2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4064A-E4C4-FFB6-0872-A964FE2A2337}"/>
              </a:ext>
            </a:extLst>
          </p:cNvPr>
          <p:cNvSpPr txBox="1"/>
          <p:nvPr/>
        </p:nvSpPr>
        <p:spPr>
          <a:xfrm>
            <a:off x="1166900" y="5772036"/>
            <a:ext cx="985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Conclusion: </a:t>
            </a:r>
            <a:r>
              <a:rPr lang="en-US" dirty="0">
                <a:solidFill>
                  <a:srgbClr val="000000"/>
                </a:solidFill>
              </a:rPr>
              <a:t>The FQDetV2 head reaches </a:t>
            </a:r>
            <a:r>
              <a:rPr lang="en-US" b="1" dirty="0">
                <a:solidFill>
                  <a:srgbClr val="000000"/>
                </a:solidFill>
              </a:rPr>
              <a:t>similar or better performance as SOTA </a:t>
            </a:r>
            <a:r>
              <a:rPr lang="en-US" dirty="0">
                <a:solidFill>
                  <a:srgbClr val="000000"/>
                </a:solidFill>
              </a:rPr>
              <a:t>object detection heads.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E733CDF-A386-F4E6-7968-A5D5390C6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6" y="1316327"/>
            <a:ext cx="7877167" cy="42253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4D61AD-BF43-8B9F-01C7-B5296890B67C}"/>
              </a:ext>
            </a:extLst>
          </p:cNvPr>
          <p:cNvSpPr/>
          <p:nvPr/>
        </p:nvSpPr>
        <p:spPr>
          <a:xfrm>
            <a:off x="4096139" y="3850386"/>
            <a:ext cx="1999861" cy="420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0B59E1-2BA1-45D9-C0DC-2ED2335836EF}"/>
              </a:ext>
            </a:extLst>
          </p:cNvPr>
          <p:cNvSpPr/>
          <p:nvPr/>
        </p:nvSpPr>
        <p:spPr>
          <a:xfrm>
            <a:off x="4029457" y="3377184"/>
            <a:ext cx="2066544" cy="420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FB882A-24EC-D253-B414-659D965B73A2}"/>
              </a:ext>
            </a:extLst>
          </p:cNvPr>
          <p:cNvSpPr/>
          <p:nvPr/>
        </p:nvSpPr>
        <p:spPr>
          <a:xfrm>
            <a:off x="4081086" y="2672956"/>
            <a:ext cx="1999861" cy="420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FQDetV2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person skating on a ramp&#10;&#10;Description automatically generated">
            <a:extLst>
              <a:ext uri="{FF2B5EF4-FFF2-40B4-BE49-F238E27FC236}">
                <a16:creationId xmlns:a16="http://schemas.microsoft.com/office/drawing/2014/main" id="{259CE6C7-01C1-5452-CF8E-827789E1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51" y="1350454"/>
            <a:ext cx="7643698" cy="51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982639" y="593436"/>
            <a:ext cx="4613300" cy="316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Work 3: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EffSeg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laboratory equipment on a table&#10;&#10;Description automatically generated">
            <a:extLst>
              <a:ext uri="{FF2B5EF4-FFF2-40B4-BE49-F238E27FC236}">
                <a16:creationId xmlns:a16="http://schemas.microsoft.com/office/drawing/2014/main" id="{7DF0A8FA-4E1D-13D9-4114-F3770A1DD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C709B-82A0-6B4B-CB3F-652B649BFAEC}"/>
              </a:ext>
            </a:extLst>
          </p:cNvPr>
          <p:cNvSpPr txBox="1"/>
          <p:nvPr/>
        </p:nvSpPr>
        <p:spPr>
          <a:xfrm>
            <a:off x="533401" y="5612457"/>
            <a:ext cx="5979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Cédric Picron,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Tinne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Tuytelaars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"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EffSeg</a:t>
            </a:r>
            <a:r>
              <a:rPr lang="en-GB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: Efficient Fine-Grained Instance Segmentation using Structure-Preserving Sparsity</a:t>
            </a:r>
            <a:r>
              <a:rPr lang="en-US" b="0" i="0" dirty="0">
                <a:solidFill>
                  <a:srgbClr val="222222"/>
                </a:solidFill>
                <a:effectLst/>
                <a:latin typeface="Aptos" panose="020B0004020202020204" pitchFamily="34" charset="0"/>
              </a:rPr>
              <a:t>"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F92EE-9EF8-D339-E434-D457F963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1" y="1586727"/>
            <a:ext cx="4943068" cy="36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12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F48E3F5-10C7-1A76-B0CE-BF6A4903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2032318"/>
            <a:ext cx="10862426" cy="779821"/>
          </a:xfrm>
          <a:prstGeom prst="rect">
            <a:avLst/>
          </a:prstGeom>
        </p:spPr>
      </p:pic>
      <p:pic>
        <p:nvPicPr>
          <p:cNvPr id="5" name="Picture 4" descr="A group of images with a sun in the background&#10;&#10;Description automatically generated">
            <a:extLst>
              <a:ext uri="{FF2B5EF4-FFF2-40B4-BE49-F238E27FC236}">
                <a16:creationId xmlns:a16="http://schemas.microsoft.com/office/drawing/2014/main" id="{93F35D59-C71C-8FD9-6C8C-88885DCD4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1863953"/>
            <a:ext cx="1116550" cy="1116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0265D7-9430-B5FB-DF21-7C24006F1425}"/>
              </a:ext>
            </a:extLst>
          </p:cNvPr>
          <p:cNvSpPr/>
          <p:nvPr/>
        </p:nvSpPr>
        <p:spPr>
          <a:xfrm>
            <a:off x="7586823" y="1943459"/>
            <a:ext cx="1920240" cy="955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8312-3CC0-0F5F-9977-881ED754BF70}"/>
              </a:ext>
            </a:extLst>
          </p:cNvPr>
          <p:cNvSpPr txBox="1"/>
          <p:nvPr/>
        </p:nvSpPr>
        <p:spPr>
          <a:xfrm>
            <a:off x="4378960" y="1279198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Meta-Architecture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19295-2E6C-51A5-C5BB-39F94E0C33D8}"/>
              </a:ext>
            </a:extLst>
          </p:cNvPr>
          <p:cNvSpPr txBox="1"/>
          <p:nvPr/>
        </p:nvSpPr>
        <p:spPr>
          <a:xfrm>
            <a:off x="1738988" y="3092100"/>
            <a:ext cx="83076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Segmentation 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1E24E-C831-A9F9-9637-17A798703504}"/>
              </a:ext>
            </a:extLst>
          </p:cNvPr>
          <p:cNvSpPr txBox="1"/>
          <p:nvPr/>
        </p:nvSpPr>
        <p:spPr>
          <a:xfrm>
            <a:off x="2265905" y="3882821"/>
            <a:ext cx="1690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Instance Segmentation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41C51-AF06-76B4-6CEA-8E7D6EE4F8A2}"/>
              </a:ext>
            </a:extLst>
          </p:cNvPr>
          <p:cNvSpPr txBox="1"/>
          <p:nvPr/>
        </p:nvSpPr>
        <p:spPr>
          <a:xfrm>
            <a:off x="8310348" y="3882821"/>
            <a:ext cx="1690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Panoptic Segmentation</a:t>
            </a:r>
            <a:endParaRPr lang="en-US" sz="20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ABE85-26AE-61A9-DF68-7409E4B2D19F}"/>
              </a:ext>
            </a:extLst>
          </p:cNvPr>
          <p:cNvCxnSpPr>
            <a:cxnSpLocks/>
          </p:cNvCxnSpPr>
          <p:nvPr/>
        </p:nvCxnSpPr>
        <p:spPr>
          <a:xfrm>
            <a:off x="5892800" y="3882821"/>
            <a:ext cx="0" cy="27152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47C3DED1-83A8-7F13-B9F4-38822A242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77" y="4853370"/>
            <a:ext cx="558869" cy="558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D2899-33D2-CB86-25B7-24725F235E34}"/>
              </a:ext>
            </a:extLst>
          </p:cNvPr>
          <p:cNvSpPr txBox="1"/>
          <p:nvPr/>
        </p:nvSpPr>
        <p:spPr>
          <a:xfrm>
            <a:off x="1926824" y="4942990"/>
            <a:ext cx="23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Only </a:t>
            </a:r>
            <a:r>
              <a:rPr lang="en-GB" b="1" dirty="0"/>
              <a:t>thing </a:t>
            </a:r>
            <a:r>
              <a:rPr lang="en-GB" dirty="0"/>
              <a:t>classes</a:t>
            </a:r>
            <a:endParaRPr lang="en-US" dirty="0"/>
          </a:p>
        </p:txBody>
      </p:sp>
      <p:pic>
        <p:nvPicPr>
          <p:cNvPr id="22" name="Picture 21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A7BAC514-368F-09B7-D720-B3AFEE697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53" y="4848221"/>
            <a:ext cx="558869" cy="558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09EC5C-3CE0-6067-ACB3-130BECBD9806}"/>
              </a:ext>
            </a:extLst>
          </p:cNvPr>
          <p:cNvSpPr txBox="1"/>
          <p:nvPr/>
        </p:nvSpPr>
        <p:spPr>
          <a:xfrm>
            <a:off x="7743422" y="4942990"/>
            <a:ext cx="282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Both </a:t>
            </a:r>
            <a:r>
              <a:rPr lang="en-GB" b="1" dirty="0"/>
              <a:t>thing </a:t>
            </a:r>
            <a:r>
              <a:rPr lang="en-GB" dirty="0"/>
              <a:t>and </a:t>
            </a:r>
            <a:r>
              <a:rPr lang="en-GB" b="1" dirty="0"/>
              <a:t>stuff </a:t>
            </a:r>
            <a:r>
              <a:rPr lang="en-GB" dirty="0"/>
              <a:t>classes</a:t>
            </a:r>
            <a:endParaRPr lang="en-US" dirty="0"/>
          </a:p>
        </p:txBody>
      </p:sp>
      <p:pic>
        <p:nvPicPr>
          <p:cNvPr id="36" name="Picture 35" descr="A basket with umbrella and ball&#10;&#10;Description automatically generated">
            <a:extLst>
              <a:ext uri="{FF2B5EF4-FFF2-40B4-BE49-F238E27FC236}">
                <a16:creationId xmlns:a16="http://schemas.microsoft.com/office/drawing/2014/main" id="{9D904049-01F1-7B2F-5D2A-4BC97702B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48" y="5401942"/>
            <a:ext cx="708505" cy="708505"/>
          </a:xfrm>
          <a:prstGeom prst="rect">
            <a:avLst/>
          </a:prstGeom>
        </p:spPr>
      </p:pic>
      <p:pic>
        <p:nvPicPr>
          <p:cNvPr id="38" name="Picture 37" descr="A basket with umbrella and ball&#10;&#10;Description automatically generated">
            <a:extLst>
              <a:ext uri="{FF2B5EF4-FFF2-40B4-BE49-F238E27FC236}">
                <a16:creationId xmlns:a16="http://schemas.microsoft.com/office/drawing/2014/main" id="{71290647-8E6F-060F-93EA-532854A8F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90" y="5456822"/>
            <a:ext cx="708505" cy="708505"/>
          </a:xfrm>
          <a:prstGeom prst="rect">
            <a:avLst/>
          </a:prstGeom>
        </p:spPr>
      </p:pic>
      <p:pic>
        <p:nvPicPr>
          <p:cNvPr id="40" name="Picture 39" descr="A cartoon of a plant&#10;&#10;Description automatically generated">
            <a:extLst>
              <a:ext uri="{FF2B5EF4-FFF2-40B4-BE49-F238E27FC236}">
                <a16:creationId xmlns:a16="http://schemas.microsoft.com/office/drawing/2014/main" id="{617AC6C7-5888-E630-43F3-2D2D5C69E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40" y="5462925"/>
            <a:ext cx="702402" cy="7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0" grpId="0"/>
      <p:bldP spid="11" grpId="0"/>
      <p:bldP spid="21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8312-3CC0-0F5F-9977-881ED754BF70}"/>
              </a:ext>
            </a:extLst>
          </p:cNvPr>
          <p:cNvSpPr txBox="1"/>
          <p:nvPr/>
        </p:nvSpPr>
        <p:spPr>
          <a:xfrm>
            <a:off x="4582159" y="1254618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</a:t>
            </a:r>
            <a:endParaRPr lang="en-US" sz="2400" dirty="0"/>
          </a:p>
        </p:txBody>
      </p:sp>
      <p:pic>
        <p:nvPicPr>
          <p:cNvPr id="9" name="Picture 8" descr="A group of people walking on a street with umbrellas&#10;&#10;Description automatically generated">
            <a:extLst>
              <a:ext uri="{FF2B5EF4-FFF2-40B4-BE49-F238E27FC236}">
                <a16:creationId xmlns:a16="http://schemas.microsoft.com/office/drawing/2014/main" id="{347671E9-9726-F7FC-8C73-A89A79765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8"/>
          <a:stretch/>
        </p:blipFill>
        <p:spPr>
          <a:xfrm>
            <a:off x="2837697" y="1965717"/>
            <a:ext cx="6516603" cy="45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8312-3CC0-0F5F-9977-881ED754BF70}"/>
              </a:ext>
            </a:extLst>
          </p:cNvPr>
          <p:cNvSpPr txBox="1"/>
          <p:nvPr/>
        </p:nvSpPr>
        <p:spPr>
          <a:xfrm>
            <a:off x="4533535" y="1254617"/>
            <a:ext cx="312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Panoptic Segmentation</a:t>
            </a:r>
            <a:endParaRPr lang="en-US" sz="2400" dirty="0"/>
          </a:p>
        </p:txBody>
      </p:sp>
      <p:pic>
        <p:nvPicPr>
          <p:cNvPr id="5" name="Picture 4" descr="A person riding a horse&#10;&#10;Description automatically generated">
            <a:extLst>
              <a:ext uri="{FF2B5EF4-FFF2-40B4-BE49-F238E27FC236}">
                <a16:creationId xmlns:a16="http://schemas.microsoft.com/office/drawing/2014/main" id="{241625D5-C758-A321-6251-6CFD318D0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5" y="1851474"/>
            <a:ext cx="6885706" cy="4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9EA0DA-0E6D-AB40-2692-4DFF2ECB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85" y="1997772"/>
            <a:ext cx="10428828" cy="3049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2B29F-1F79-D4B9-1C50-0E6C1686FBF5}"/>
              </a:ext>
            </a:extLst>
          </p:cNvPr>
          <p:cNvSpPr txBox="1"/>
          <p:nvPr/>
        </p:nvSpPr>
        <p:spPr>
          <a:xfrm>
            <a:off x="4424898" y="1373252"/>
            <a:ext cx="334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Segmentation Overview</a:t>
            </a:r>
            <a:endParaRPr lang="en-US" sz="2400" dirty="0"/>
          </a:p>
        </p:txBody>
      </p:sp>
      <p:pic>
        <p:nvPicPr>
          <p:cNvPr id="9" name="Picture 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10782F90-7B09-B93E-02FB-42D59701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57" y="5122242"/>
            <a:ext cx="463029" cy="463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24FCB-1129-B013-67AB-A2974FD26490}"/>
              </a:ext>
            </a:extLst>
          </p:cNvPr>
          <p:cNvSpPr txBox="1"/>
          <p:nvPr/>
        </p:nvSpPr>
        <p:spPr>
          <a:xfrm>
            <a:off x="1840345" y="516909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 unnecessary computation in the bulk of the object to segment</a:t>
            </a:r>
            <a:endParaRPr lang="en-US" dirty="0"/>
          </a:p>
        </p:txBody>
      </p:sp>
      <p:pic>
        <p:nvPicPr>
          <p:cNvPr id="11" name="Picture 10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6D7ED5A2-3CB7-D5BA-AA38-49B3495D0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57" y="5660673"/>
            <a:ext cx="463029" cy="46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8CF2ED-344D-0C13-1C22-6ECBA2F3394B}"/>
              </a:ext>
            </a:extLst>
          </p:cNvPr>
          <p:cNvSpPr txBox="1"/>
          <p:nvPr/>
        </p:nvSpPr>
        <p:spPr>
          <a:xfrm>
            <a:off x="1840345" y="5707521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Obtain </a:t>
            </a:r>
            <a:r>
              <a:rPr lang="en-GB" b="1" dirty="0"/>
              <a:t>fine-grained segmentation</a:t>
            </a:r>
            <a:r>
              <a:rPr lang="en-GB" dirty="0"/>
              <a:t> masks in an </a:t>
            </a:r>
            <a:r>
              <a:rPr lang="en-GB" b="1" dirty="0"/>
              <a:t>efficient</a:t>
            </a:r>
            <a:r>
              <a:rPr lang="en-GB" dirty="0"/>
              <a:t>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9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2B29F-1F79-D4B9-1C50-0E6C1686FBF5}"/>
              </a:ext>
            </a:extLst>
          </p:cNvPr>
          <p:cNvSpPr txBox="1"/>
          <p:nvPr/>
        </p:nvSpPr>
        <p:spPr>
          <a:xfrm>
            <a:off x="3120627" y="1354591"/>
            <a:ext cx="595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Structure-Preserving Sparsity (SPS)</a:t>
            </a:r>
            <a:endParaRPr lang="en-US" sz="2400" dirty="0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E14B8171-4AD2-4346-DE38-B40AD1E7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28" y="2015568"/>
            <a:ext cx="5950743" cy="4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43400D4D-E37E-193F-63E0-B91659A6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24" y="2353041"/>
            <a:ext cx="6245545" cy="1916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9C6C0-C227-1BD9-D6E3-198B865E8E96}"/>
              </a:ext>
            </a:extLst>
          </p:cNvPr>
          <p:cNvSpPr txBox="1"/>
          <p:nvPr/>
        </p:nvSpPr>
        <p:spPr>
          <a:xfrm>
            <a:off x="2973225" y="162988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Comparison with baseline segmentation heads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BAA62-4893-1A30-203B-20FCA28C9B84}"/>
              </a:ext>
            </a:extLst>
          </p:cNvPr>
          <p:cNvSpPr/>
          <p:nvPr/>
        </p:nvSpPr>
        <p:spPr>
          <a:xfrm>
            <a:off x="4777273" y="2391869"/>
            <a:ext cx="1684487" cy="17541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782F-DE2D-7650-FC51-36DFD8000809}"/>
              </a:ext>
            </a:extLst>
          </p:cNvPr>
          <p:cNvSpPr/>
          <p:nvPr/>
        </p:nvSpPr>
        <p:spPr>
          <a:xfrm>
            <a:off x="6705600" y="2391868"/>
            <a:ext cx="2371344" cy="17541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7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35D-8DA0-C484-5E2D-167AB318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5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How does Machine Learning work?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7414-D36F-D928-898B-E47E8BE950CE}"/>
              </a:ext>
            </a:extLst>
          </p:cNvPr>
          <p:cNvSpPr txBox="1"/>
          <p:nvPr/>
        </p:nvSpPr>
        <p:spPr>
          <a:xfrm>
            <a:off x="3305906" y="1335416"/>
            <a:ext cx="558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Toy Example: Price Estimation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549F0-2777-FD9B-42D7-F169D915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1" y="2681663"/>
            <a:ext cx="1494674" cy="1494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30BF7-F8B8-9040-1B9A-83BE40E43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74" y="4791918"/>
            <a:ext cx="1297451" cy="1297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3D1BB-CB3C-4CEA-EBD0-B3579FF92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400" y="3016251"/>
            <a:ext cx="939406" cy="939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F829-315A-4F14-31E9-9D203E43D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196" y="3016251"/>
            <a:ext cx="939406" cy="939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BB-A9CF-4E3F-92E6-1CDC3ABC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28" y="2534128"/>
            <a:ext cx="1789744" cy="1789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4E032-44A3-BB4B-6167-A7B6A4C99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5763" y="4165215"/>
            <a:ext cx="440472" cy="440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2FF9C-DA77-75B1-FCEE-AC784D7DA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6837" y="2745549"/>
            <a:ext cx="1297451" cy="1297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F8778-95E8-3885-F733-5B9841F2EE40}"/>
              </a:ext>
            </a:extLst>
          </p:cNvPr>
          <p:cNvSpPr txBox="1"/>
          <p:nvPr/>
        </p:nvSpPr>
        <p:spPr>
          <a:xfrm>
            <a:off x="1934002" y="2154215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Input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8AE1-70A3-0106-3572-F3D5AFE8AE0D}"/>
              </a:ext>
            </a:extLst>
          </p:cNvPr>
          <p:cNvSpPr txBox="1"/>
          <p:nvPr/>
        </p:nvSpPr>
        <p:spPr>
          <a:xfrm>
            <a:off x="5277922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Network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931F-AAE4-6A70-10F7-9206E0E5BFC2}"/>
              </a:ext>
            </a:extLst>
          </p:cNvPr>
          <p:cNvSpPr txBox="1"/>
          <p:nvPr/>
        </p:nvSpPr>
        <p:spPr>
          <a:xfrm>
            <a:off x="8407486" y="2143728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Output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0C380-7FE3-CFB9-1C17-8901139CC9C4}"/>
              </a:ext>
            </a:extLst>
          </p:cNvPr>
          <p:cNvSpPr txBox="1"/>
          <p:nvPr/>
        </p:nvSpPr>
        <p:spPr>
          <a:xfrm>
            <a:off x="5277922" y="6180697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Optimizer</a:t>
            </a:r>
            <a:endParaRPr lang="en-US" sz="2400" dirty="0"/>
          </a:p>
        </p:txBody>
      </p:sp>
      <p:pic>
        <p:nvPicPr>
          <p:cNvPr id="21" name="Picture 20" descr="A blue and orange arrows&#10;&#10;Description automatically generated">
            <a:extLst>
              <a:ext uri="{FF2B5EF4-FFF2-40B4-BE49-F238E27FC236}">
                <a16:creationId xmlns:a16="http://schemas.microsoft.com/office/drawing/2014/main" id="{CA836B95-D11B-A8B9-3B85-FA5DD6B446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27" y="4851149"/>
            <a:ext cx="1177661" cy="1177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CDB011-F407-5165-FA3A-BCE0C1648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28196" y="4970939"/>
            <a:ext cx="939406" cy="939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7CD9A6-3225-9031-BFF0-CB2B58F4D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05326" y="4176337"/>
            <a:ext cx="440472" cy="4404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931750-3B31-A36A-F932-465AC8F89E57}"/>
              </a:ext>
            </a:extLst>
          </p:cNvPr>
          <p:cNvSpPr txBox="1"/>
          <p:nvPr/>
        </p:nvSpPr>
        <p:spPr>
          <a:xfrm>
            <a:off x="8467381" y="6180697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Gradient</a:t>
            </a:r>
            <a:endParaRPr 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0AEB8E-3174-4F92-6E25-AE0157C74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0099268" y="5219743"/>
            <a:ext cx="440472" cy="440472"/>
          </a:xfrm>
          <a:prstGeom prst="rect">
            <a:avLst/>
          </a:prstGeom>
        </p:spPr>
      </p:pic>
      <p:pic>
        <p:nvPicPr>
          <p:cNvPr id="27" name="Picture 26" descr="A cartoon of a person wearing a top hat and holding a microphone&#10;&#10;Description automatically generated">
            <a:extLst>
              <a:ext uri="{FF2B5EF4-FFF2-40B4-BE49-F238E27FC236}">
                <a16:creationId xmlns:a16="http://schemas.microsoft.com/office/drawing/2014/main" id="{9F7D9C41-BF51-7F65-B55D-5ADB2A4A7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71" y="4751152"/>
            <a:ext cx="1377653" cy="1377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AA08B4-320D-78C6-FEB2-D143CAB7CB50}"/>
              </a:ext>
            </a:extLst>
          </p:cNvPr>
          <p:cNvSpPr txBox="1"/>
          <p:nvPr/>
        </p:nvSpPr>
        <p:spPr>
          <a:xfrm>
            <a:off x="10483000" y="6180513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Target</a:t>
            </a:r>
            <a:endParaRPr lang="en-US" sz="2400" dirty="0"/>
          </a:p>
        </p:txBody>
      </p:sp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348B4C-91BF-0498-20C2-C0E577F2E2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43618" y="4157460"/>
            <a:ext cx="1620642" cy="16361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D9D9C4-8B7A-4BD5-FBFE-349A3AA733D5}"/>
              </a:ext>
            </a:extLst>
          </p:cNvPr>
          <p:cNvSpPr txBox="1"/>
          <p:nvPr/>
        </p:nvSpPr>
        <p:spPr>
          <a:xfrm>
            <a:off x="124629" y="3101886"/>
            <a:ext cx="1636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Training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5692-A4B8-440D-FB7C-CC83189B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5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4" grpId="0"/>
      <p:bldP spid="28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9C6C0-C227-1BD9-D6E3-198B865E8E96}"/>
              </a:ext>
            </a:extLst>
          </p:cNvPr>
          <p:cNvSpPr txBox="1"/>
          <p:nvPr/>
        </p:nvSpPr>
        <p:spPr>
          <a:xfrm>
            <a:off x="2973225" y="1254617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 Results (Performance)</a:t>
            </a:r>
            <a:endParaRPr lang="en-US" sz="2400" dirty="0"/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9CA96D1-F6C1-C644-45CA-EE33C96E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54" y="1772162"/>
            <a:ext cx="8770885" cy="46000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04F34D-E8E6-523B-D00B-5B9199A153F7}"/>
              </a:ext>
            </a:extLst>
          </p:cNvPr>
          <p:cNvSpPr/>
          <p:nvPr/>
        </p:nvSpPr>
        <p:spPr>
          <a:xfrm>
            <a:off x="2651760" y="3802380"/>
            <a:ext cx="2418080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04AB91-A464-CC46-6DE0-F1AA0EC148F3}"/>
              </a:ext>
            </a:extLst>
          </p:cNvPr>
          <p:cNvSpPr/>
          <p:nvPr/>
        </p:nvSpPr>
        <p:spPr>
          <a:xfrm>
            <a:off x="2651760" y="4505960"/>
            <a:ext cx="2418080" cy="335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7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C7377-8A5F-ABB7-93CE-8C0FC122B271}"/>
              </a:ext>
            </a:extLst>
          </p:cNvPr>
          <p:cNvSpPr txBox="1"/>
          <p:nvPr/>
        </p:nvSpPr>
        <p:spPr>
          <a:xfrm>
            <a:off x="1083955" y="4364250"/>
            <a:ext cx="1002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Conclusion: </a:t>
            </a:r>
            <a:r>
              <a:rPr lang="en-US" dirty="0" err="1">
                <a:solidFill>
                  <a:srgbClr val="000000"/>
                </a:solidFill>
              </a:rPr>
              <a:t>EffSeg</a:t>
            </a:r>
            <a:r>
              <a:rPr lang="en-US" dirty="0">
                <a:solidFill>
                  <a:srgbClr val="000000"/>
                </a:solidFill>
              </a:rPr>
              <a:t> achieves </a:t>
            </a:r>
            <a:r>
              <a:rPr lang="en-US" b="1" dirty="0">
                <a:solidFill>
                  <a:srgbClr val="000000"/>
                </a:solidFill>
              </a:rPr>
              <a:t>similar performance </a:t>
            </a:r>
            <a:r>
              <a:rPr lang="en-US" dirty="0">
                <a:solidFill>
                  <a:srgbClr val="000000"/>
                </a:solidFill>
              </a:rPr>
              <a:t>as SOTA segmentation head, but at a </a:t>
            </a:r>
            <a:r>
              <a:rPr lang="en-US" b="1" dirty="0">
                <a:solidFill>
                  <a:srgbClr val="000000"/>
                </a:solidFill>
              </a:rPr>
              <a:t>lower cost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0" name="Picture 9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1DA87CB-EEDE-4CDC-5F1D-F5B207F27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186"/>
          <a:stretch/>
        </p:blipFill>
        <p:spPr>
          <a:xfrm>
            <a:off x="1726709" y="2010143"/>
            <a:ext cx="8738573" cy="1955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300F81-00D5-6DD2-E741-8AD3158283C3}"/>
              </a:ext>
            </a:extLst>
          </p:cNvPr>
          <p:cNvSpPr/>
          <p:nvPr/>
        </p:nvSpPr>
        <p:spPr>
          <a:xfrm>
            <a:off x="7338890" y="3594465"/>
            <a:ext cx="3005452" cy="2926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9FB09-E0EE-D6E4-8067-2B72507DDDA4}"/>
              </a:ext>
            </a:extLst>
          </p:cNvPr>
          <p:cNvSpPr txBox="1"/>
          <p:nvPr/>
        </p:nvSpPr>
        <p:spPr>
          <a:xfrm>
            <a:off x="2973225" y="1403908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 Results (Cost)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41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Mask R-CNN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 Example</a:t>
            </a:r>
            <a:endParaRPr lang="en-US" sz="2400" dirty="0"/>
          </a:p>
        </p:txBody>
      </p:sp>
      <p:pic>
        <p:nvPicPr>
          <p:cNvPr id="8" name="Picture 7" descr="A baseball player swinging a bat&#10;&#10;Description automatically generated">
            <a:extLst>
              <a:ext uri="{FF2B5EF4-FFF2-40B4-BE49-F238E27FC236}">
                <a16:creationId xmlns:a16="http://schemas.microsoft.com/office/drawing/2014/main" id="{59F0F3B7-1024-AA8D-591C-7E52CDE0C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22" y="1908000"/>
            <a:ext cx="6605749" cy="40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9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RefineMask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 Example</a:t>
            </a:r>
            <a:endParaRPr lang="en-US" sz="2400" dirty="0"/>
          </a:p>
        </p:txBody>
      </p:sp>
      <p:pic>
        <p:nvPicPr>
          <p:cNvPr id="7" name="Picture 6" descr="A baseball player swinging his bat&#10;&#10;Description automatically generated">
            <a:extLst>
              <a:ext uri="{FF2B5EF4-FFF2-40B4-BE49-F238E27FC236}">
                <a16:creationId xmlns:a16="http://schemas.microsoft.com/office/drawing/2014/main" id="{1DA23654-48EC-61BE-B6FD-8721D6CD8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0" y="1908000"/>
            <a:ext cx="6605747" cy="40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EffSeg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Instance Segmentation Example</a:t>
            </a:r>
            <a:endParaRPr lang="en-US" sz="2400" dirty="0"/>
          </a:p>
        </p:txBody>
      </p:sp>
      <p:pic>
        <p:nvPicPr>
          <p:cNvPr id="8" name="Picture 7" descr="A baseball player swinging a bat&#10;&#10;Description automatically generated">
            <a:extLst>
              <a:ext uri="{FF2B5EF4-FFF2-40B4-BE49-F238E27FC236}">
                <a16:creationId xmlns:a16="http://schemas.microsoft.com/office/drawing/2014/main" id="{F0FF0FF2-3DF5-20CC-A454-FC971ABEC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0" y="1908000"/>
            <a:ext cx="6605748" cy="40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 descr="A pink bicycle on a street&#10;&#10;Description automatically generated">
            <a:extLst>
              <a:ext uri="{FF2B5EF4-FFF2-40B4-BE49-F238E27FC236}">
                <a16:creationId xmlns:a16="http://schemas.microsoft.com/office/drawing/2014/main" id="{AE5E9746-FB6E-09FA-5CAA-5A16E21B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4" y="1906353"/>
            <a:ext cx="6671088" cy="4046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Mask R-CNN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Panoptic Segmentation 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903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RefineMask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Panoptic Segmentation Example</a:t>
            </a:r>
            <a:endParaRPr lang="en-US" sz="2400" dirty="0"/>
          </a:p>
        </p:txBody>
      </p:sp>
      <p:pic>
        <p:nvPicPr>
          <p:cNvPr id="7" name="Picture 6" descr="A bicycle on the street&#10;&#10;Description automatically generated">
            <a:extLst>
              <a:ext uri="{FF2B5EF4-FFF2-40B4-BE49-F238E27FC236}">
                <a16:creationId xmlns:a16="http://schemas.microsoft.com/office/drawing/2014/main" id="{9D4D44D1-3F7C-21CD-AC2B-11FCA190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00" y="1908000"/>
            <a:ext cx="6671502" cy="40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latin typeface="Aptos" panose="020B0004020202020204" pitchFamily="34" charset="0"/>
              </a:rPr>
              <a:t>EffSeg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9345-E1A6-45FA-5B91-F1FAADAE4392}"/>
              </a:ext>
            </a:extLst>
          </p:cNvPr>
          <p:cNvSpPr txBox="1"/>
          <p:nvPr/>
        </p:nvSpPr>
        <p:spPr>
          <a:xfrm>
            <a:off x="5199047" y="6036477"/>
            <a:ext cx="179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EffSeg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8DF42-6E63-328D-D6E1-D98BAAA66AF8}"/>
              </a:ext>
            </a:extLst>
          </p:cNvPr>
          <p:cNvSpPr txBox="1"/>
          <p:nvPr/>
        </p:nvSpPr>
        <p:spPr>
          <a:xfrm>
            <a:off x="2973225" y="1338592"/>
            <a:ext cx="624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Panoptic Segmentation Example</a:t>
            </a:r>
            <a:endParaRPr lang="en-US" sz="2400" dirty="0"/>
          </a:p>
        </p:txBody>
      </p:sp>
      <p:pic>
        <p:nvPicPr>
          <p:cNvPr id="4" name="Picture 3" descr="A bicycle on the street&#10;&#10;Description automatically generated">
            <a:extLst>
              <a:ext uri="{FF2B5EF4-FFF2-40B4-BE49-F238E27FC236}">
                <a16:creationId xmlns:a16="http://schemas.microsoft.com/office/drawing/2014/main" id="{3FFD9F74-7914-189D-4596-55AD659E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00" y="1908000"/>
            <a:ext cx="6671502" cy="40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lass dome with a glowing figure inside&#10;&#10;Description automatically generated">
            <a:extLst>
              <a:ext uri="{FF2B5EF4-FFF2-40B4-BE49-F238E27FC236}">
                <a16:creationId xmlns:a16="http://schemas.microsoft.com/office/drawing/2014/main" id="{9E1E4985-280E-FB2C-D3A6-56EA8153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r="2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b="1" dirty="0">
                <a:latin typeface="+mj-lt"/>
                <a:ea typeface="+mj-ea"/>
                <a:cs typeface="+mj-cs"/>
              </a:rPr>
              <a:t>Future of AI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032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28-56B9-E109-18A1-E049C38C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Future of AI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EDA2-6575-51DD-3074-EFBB96F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277E5842-3030-B869-FED4-3E59FB62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5" y="2298976"/>
            <a:ext cx="6508635" cy="366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C9D06-E8E6-72BC-F8A9-4F755982CAC1}"/>
              </a:ext>
            </a:extLst>
          </p:cNvPr>
          <p:cNvSpPr txBox="1"/>
          <p:nvPr/>
        </p:nvSpPr>
        <p:spPr>
          <a:xfrm>
            <a:off x="2092960" y="1500910"/>
            <a:ext cx="390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Possible AGI Blueprint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6F72C442-9EFA-C292-01B3-8EEBB97E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17" y="2166884"/>
            <a:ext cx="558869" cy="558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B8F3B-94C8-0127-D852-72C05DE74E52}"/>
              </a:ext>
            </a:extLst>
          </p:cNvPr>
          <p:cNvSpPr txBox="1"/>
          <p:nvPr/>
        </p:nvSpPr>
        <p:spPr>
          <a:xfrm>
            <a:off x="8221986" y="2261652"/>
            <a:ext cx="3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Analogy with </a:t>
            </a:r>
            <a:r>
              <a:rPr lang="en-GB" b="1" dirty="0"/>
              <a:t>computer system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A81EF5-0BD8-AE3C-F2C3-DDA264BC69D5}"/>
              </a:ext>
            </a:extLst>
          </p:cNvPr>
          <p:cNvSpPr/>
          <p:nvPr/>
        </p:nvSpPr>
        <p:spPr>
          <a:xfrm>
            <a:off x="2948940" y="3867150"/>
            <a:ext cx="350520" cy="1663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F7F15-9C6E-E2BE-8559-3021B8E5DE8F}"/>
              </a:ext>
            </a:extLst>
          </p:cNvPr>
          <p:cNvSpPr/>
          <p:nvPr/>
        </p:nvSpPr>
        <p:spPr>
          <a:xfrm>
            <a:off x="3100578" y="5170170"/>
            <a:ext cx="350520" cy="1663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67864-BA47-B7D2-20D6-44322D621108}"/>
              </a:ext>
            </a:extLst>
          </p:cNvPr>
          <p:cNvSpPr/>
          <p:nvPr/>
        </p:nvSpPr>
        <p:spPr>
          <a:xfrm>
            <a:off x="632459" y="4912360"/>
            <a:ext cx="327661" cy="1625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6A599-292D-D436-862C-BF54987A6B6F}"/>
              </a:ext>
            </a:extLst>
          </p:cNvPr>
          <p:cNvSpPr/>
          <p:nvPr/>
        </p:nvSpPr>
        <p:spPr>
          <a:xfrm>
            <a:off x="4488180" y="2321082"/>
            <a:ext cx="210820" cy="1625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948061-024E-99F6-5ECE-4062E1903F63}"/>
              </a:ext>
            </a:extLst>
          </p:cNvPr>
          <p:cNvSpPr/>
          <p:nvPr/>
        </p:nvSpPr>
        <p:spPr>
          <a:xfrm>
            <a:off x="5969507" y="3867150"/>
            <a:ext cx="543688" cy="1663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1ED4B6-0E47-724D-9CB5-AD4AA63D4B35}"/>
              </a:ext>
            </a:extLst>
          </p:cNvPr>
          <p:cNvSpPr/>
          <p:nvPr/>
        </p:nvSpPr>
        <p:spPr>
          <a:xfrm>
            <a:off x="2974340" y="2501900"/>
            <a:ext cx="1056640" cy="828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59119B12-EF32-9AE2-5AF5-D86A4889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16" y="2789440"/>
            <a:ext cx="558869" cy="558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E9562-84E4-FCDE-673D-5ADCCAEE7041}"/>
              </a:ext>
            </a:extLst>
          </p:cNvPr>
          <p:cNvSpPr txBox="1"/>
          <p:nvPr/>
        </p:nvSpPr>
        <p:spPr>
          <a:xfrm>
            <a:off x="8249844" y="2742981"/>
            <a:ext cx="35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Best performance</a:t>
            </a:r>
            <a:r>
              <a:rPr lang="en-GB" dirty="0"/>
              <a:t> on most tasks as trained on most data (e.g. YouTube)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2CB4BF-E333-0F5D-2599-6A08A88B8D57}"/>
              </a:ext>
            </a:extLst>
          </p:cNvPr>
          <p:cNvSpPr txBox="1"/>
          <p:nvPr/>
        </p:nvSpPr>
        <p:spPr>
          <a:xfrm>
            <a:off x="8537590" y="1753438"/>
            <a:ext cx="250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General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DCDD64-3DB1-7E41-169A-0756473E5F66}"/>
              </a:ext>
            </a:extLst>
          </p:cNvPr>
          <p:cNvSpPr txBox="1"/>
          <p:nvPr/>
        </p:nvSpPr>
        <p:spPr>
          <a:xfrm>
            <a:off x="8537590" y="3819277"/>
            <a:ext cx="250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Computer Vision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Picture 26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03839210-4E15-3773-43AB-EEA4AE529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75" y="4435359"/>
            <a:ext cx="558869" cy="5588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5A5B37-4950-6F91-699D-B809B3DFB6E3}"/>
              </a:ext>
            </a:extLst>
          </p:cNvPr>
          <p:cNvSpPr txBox="1"/>
          <p:nvPr/>
        </p:nvSpPr>
        <p:spPr>
          <a:xfrm>
            <a:off x="8233397" y="4391629"/>
            <a:ext cx="366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Best computer vision </a:t>
            </a:r>
            <a:r>
              <a:rPr lang="en-GB" dirty="0"/>
              <a:t>performance, but with a </a:t>
            </a:r>
            <a:r>
              <a:rPr lang="en-GB" b="1" dirty="0"/>
              <a:t>high computational cost</a:t>
            </a:r>
            <a:endParaRPr lang="en-US" b="1" dirty="0"/>
          </a:p>
        </p:txBody>
      </p:sp>
      <p:pic>
        <p:nvPicPr>
          <p:cNvPr id="29" name="Picture 28" descr="A blue arrow on a black background&#10;&#10;Description automatically generated">
            <a:extLst>
              <a:ext uri="{FF2B5EF4-FFF2-40B4-BE49-F238E27FC236}">
                <a16:creationId xmlns:a16="http://schemas.microsoft.com/office/drawing/2014/main" id="{7F730605-FD40-DBB4-7928-18A709238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75" y="5110330"/>
            <a:ext cx="558869" cy="5588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3E766F-867C-EA02-A990-3D8B3071A2A7}"/>
              </a:ext>
            </a:extLst>
          </p:cNvPr>
          <p:cNvSpPr txBox="1"/>
          <p:nvPr/>
        </p:nvSpPr>
        <p:spPr>
          <a:xfrm>
            <a:off x="8249844" y="5110330"/>
            <a:ext cx="384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Distill</a:t>
            </a:r>
            <a:r>
              <a:rPr lang="en-GB" dirty="0"/>
              <a:t> to smaller, task-specific network such as </a:t>
            </a:r>
            <a:r>
              <a:rPr lang="en-GB" dirty="0" err="1"/>
              <a:t>FQDet</a:t>
            </a:r>
            <a:r>
              <a:rPr lang="en-GB" dirty="0"/>
              <a:t> and </a:t>
            </a:r>
            <a:r>
              <a:rPr lang="en-GB" dirty="0" err="1"/>
              <a:t>EffSeg</a:t>
            </a:r>
            <a:r>
              <a:rPr lang="en-GB" dirty="0"/>
              <a:t> networks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4CE27D-9F38-53F5-110E-9E4386B33A33}"/>
              </a:ext>
            </a:extLst>
          </p:cNvPr>
          <p:cNvSpPr/>
          <p:nvPr/>
        </p:nvSpPr>
        <p:spPr>
          <a:xfrm>
            <a:off x="9049865" y="5430416"/>
            <a:ext cx="1660849" cy="3169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32C5C-8568-AC23-3842-069826C9649F}"/>
              </a:ext>
            </a:extLst>
          </p:cNvPr>
          <p:cNvSpPr txBox="1"/>
          <p:nvPr/>
        </p:nvSpPr>
        <p:spPr>
          <a:xfrm>
            <a:off x="9353109" y="5856921"/>
            <a:ext cx="105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ASICs</a:t>
            </a:r>
            <a:endParaRPr lang="en-US" b="1" dirty="0"/>
          </a:p>
        </p:txBody>
      </p:sp>
      <p:pic>
        <p:nvPicPr>
          <p:cNvPr id="33" name="Picture 32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017D0AF-3C5E-9BDB-FDA5-011635AE8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92" y="5796190"/>
            <a:ext cx="338633" cy="3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21" grpId="0"/>
      <p:bldP spid="25" grpId="0"/>
      <p:bldP spid="26" grpId="0"/>
      <p:bldP spid="28" grpId="0"/>
      <p:bldP spid="30" grpId="0"/>
      <p:bldP spid="31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35D-8DA0-C484-5E2D-167AB318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5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How does Machine Learning work?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7414-D36F-D928-898B-E47E8BE950CE}"/>
              </a:ext>
            </a:extLst>
          </p:cNvPr>
          <p:cNvSpPr txBox="1"/>
          <p:nvPr/>
        </p:nvSpPr>
        <p:spPr>
          <a:xfrm>
            <a:off x="3305906" y="1335416"/>
            <a:ext cx="558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Toy Example: Price Estimation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549F0-2777-FD9B-42D7-F169D915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1" y="2681663"/>
            <a:ext cx="1494674" cy="149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3D1BB-CB3C-4CEA-EBD0-B3579FF9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00" y="3016251"/>
            <a:ext cx="939406" cy="939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F829-315A-4F14-31E9-9D203E43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196" y="3016251"/>
            <a:ext cx="939406" cy="939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2FEBB-A9CF-4E3F-92E6-1CDC3ABC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28" y="2534128"/>
            <a:ext cx="1789744" cy="1789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2FF9C-DA77-75B1-FCEE-AC784D7D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37" y="2745549"/>
            <a:ext cx="1297451" cy="1297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F8778-95E8-3885-F733-5B9841F2EE40}"/>
              </a:ext>
            </a:extLst>
          </p:cNvPr>
          <p:cNvSpPr txBox="1"/>
          <p:nvPr/>
        </p:nvSpPr>
        <p:spPr>
          <a:xfrm>
            <a:off x="1934002" y="2154215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Input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8AE1-70A3-0106-3572-F3D5AFE8AE0D}"/>
              </a:ext>
            </a:extLst>
          </p:cNvPr>
          <p:cNvSpPr txBox="1"/>
          <p:nvPr/>
        </p:nvSpPr>
        <p:spPr>
          <a:xfrm>
            <a:off x="5277922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Network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931F-AAE4-6A70-10F7-9206E0E5BFC2}"/>
              </a:ext>
            </a:extLst>
          </p:cNvPr>
          <p:cNvSpPr txBox="1"/>
          <p:nvPr/>
        </p:nvSpPr>
        <p:spPr>
          <a:xfrm>
            <a:off x="8407486" y="2143728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Output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9D9C4-8B7A-4BD5-FBFE-349A3AA733D5}"/>
              </a:ext>
            </a:extLst>
          </p:cNvPr>
          <p:cNvSpPr txBox="1"/>
          <p:nvPr/>
        </p:nvSpPr>
        <p:spPr>
          <a:xfrm>
            <a:off x="87304" y="3101886"/>
            <a:ext cx="180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Inference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5692-A4B8-440D-FB7C-CC83189B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6B96-6023-7551-E1FA-EC0333CF2909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camera in a field of yellow flowers&#10;&#10;Description automatically generated">
            <a:extLst>
              <a:ext uri="{FF2B5EF4-FFF2-40B4-BE49-F238E27FC236}">
                <a16:creationId xmlns:a16="http://schemas.microsoft.com/office/drawing/2014/main" id="{FD774949-E5CF-2FD3-3CED-2B81F14DD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98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50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Conclusion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AECCC3-0A61-A08C-0A31-EB0D6189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6" y="1076604"/>
            <a:ext cx="7816688" cy="2957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6E55B0-0772-85AE-783E-4A3C03FFEDA4}"/>
              </a:ext>
            </a:extLst>
          </p:cNvPr>
          <p:cNvSpPr/>
          <p:nvPr/>
        </p:nvSpPr>
        <p:spPr>
          <a:xfrm>
            <a:off x="9535886" y="2194561"/>
            <a:ext cx="468458" cy="274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99E85E9-AE9F-3AB0-57B9-582A77685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65"/>
          <a:stretch/>
        </p:blipFill>
        <p:spPr>
          <a:xfrm>
            <a:off x="3558995" y="4326207"/>
            <a:ext cx="5216249" cy="2302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6F0940-0F04-7BEF-0D2F-A8D1B7C19620}"/>
              </a:ext>
            </a:extLst>
          </p:cNvPr>
          <p:cNvSpPr/>
          <p:nvPr/>
        </p:nvSpPr>
        <p:spPr>
          <a:xfrm>
            <a:off x="5970271" y="4311015"/>
            <a:ext cx="59054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CF7AB4-9FBF-A7C1-2C0A-F47DC98128BF}"/>
              </a:ext>
            </a:extLst>
          </p:cNvPr>
          <p:cNvSpPr/>
          <p:nvPr/>
        </p:nvSpPr>
        <p:spPr>
          <a:xfrm>
            <a:off x="5897884" y="4351021"/>
            <a:ext cx="74292" cy="5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50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Conclusion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AECCC3-0A61-A08C-0A31-EB0D6189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6" y="1076604"/>
            <a:ext cx="7816688" cy="2957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6E55B0-0772-85AE-783E-4A3C03FFEDA4}"/>
              </a:ext>
            </a:extLst>
          </p:cNvPr>
          <p:cNvSpPr/>
          <p:nvPr/>
        </p:nvSpPr>
        <p:spPr>
          <a:xfrm>
            <a:off x="9475029" y="2895600"/>
            <a:ext cx="579120" cy="260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AF075E-F52D-4862-35E3-7EEEAB08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12" y="4210003"/>
            <a:ext cx="9909973" cy="20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50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Conclusion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EFAE9-F693-203C-3766-0642DEE3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AECCC3-0A61-A08C-0A31-EB0D6189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6" y="1076604"/>
            <a:ext cx="7816688" cy="2957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6E55B0-0772-85AE-783E-4A3C03FFEDA4}"/>
              </a:ext>
            </a:extLst>
          </p:cNvPr>
          <p:cNvSpPr/>
          <p:nvPr/>
        </p:nvSpPr>
        <p:spPr>
          <a:xfrm>
            <a:off x="9475029" y="3589020"/>
            <a:ext cx="579120" cy="260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90B0193-4A9A-8CEC-BFFC-744CBC6E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82" y="4287520"/>
            <a:ext cx="7913967" cy="23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en and black background&#10;&#10;Description automatically generated">
            <a:extLst>
              <a:ext uri="{FF2B5EF4-FFF2-40B4-BE49-F238E27FC236}">
                <a16:creationId xmlns:a16="http://schemas.microsoft.com/office/drawing/2014/main" id="{DF52E495-F273-A1F9-8BB5-6E3302B6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2" r="698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A0C42-B629-D336-BE06-9CA44CEA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Thanks!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53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35D-8DA0-C484-5E2D-167AB318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5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How does Machine Learning work?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7414-D36F-D928-898B-E47E8BE950CE}"/>
              </a:ext>
            </a:extLst>
          </p:cNvPr>
          <p:cNvSpPr txBox="1"/>
          <p:nvPr/>
        </p:nvSpPr>
        <p:spPr>
          <a:xfrm>
            <a:off x="3209608" y="1327704"/>
            <a:ext cx="5772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Computer Vision: Classification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3D1BB-CB3C-4CEA-EBD0-B3579FF9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00" y="3016251"/>
            <a:ext cx="939406" cy="939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F829-315A-4F14-31E9-9D203E43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196" y="3016251"/>
            <a:ext cx="939406" cy="939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4E032-44A3-BB4B-6167-A7B6A4C9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5763" y="4165215"/>
            <a:ext cx="440472" cy="440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F8778-95E8-3885-F733-5B9841F2EE40}"/>
              </a:ext>
            </a:extLst>
          </p:cNvPr>
          <p:cNvSpPr txBox="1"/>
          <p:nvPr/>
        </p:nvSpPr>
        <p:spPr>
          <a:xfrm>
            <a:off x="1934002" y="2154215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Input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8AE1-70A3-0106-3572-F3D5AFE8AE0D}"/>
              </a:ext>
            </a:extLst>
          </p:cNvPr>
          <p:cNvSpPr txBox="1"/>
          <p:nvPr/>
        </p:nvSpPr>
        <p:spPr>
          <a:xfrm>
            <a:off x="5277922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Network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931F-AAE4-6A70-10F7-9206E0E5BFC2}"/>
              </a:ext>
            </a:extLst>
          </p:cNvPr>
          <p:cNvSpPr txBox="1"/>
          <p:nvPr/>
        </p:nvSpPr>
        <p:spPr>
          <a:xfrm>
            <a:off x="8407486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Output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0C380-7FE3-CFB9-1C17-8901139CC9C4}"/>
              </a:ext>
            </a:extLst>
          </p:cNvPr>
          <p:cNvSpPr txBox="1"/>
          <p:nvPr/>
        </p:nvSpPr>
        <p:spPr>
          <a:xfrm>
            <a:off x="5277922" y="6180697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Optimizer</a:t>
            </a:r>
            <a:endParaRPr lang="en-US" sz="2400" dirty="0"/>
          </a:p>
        </p:txBody>
      </p:sp>
      <p:pic>
        <p:nvPicPr>
          <p:cNvPr id="21" name="Picture 20" descr="A blue and orange arrows&#10;&#10;Description automatically generated">
            <a:extLst>
              <a:ext uri="{FF2B5EF4-FFF2-40B4-BE49-F238E27FC236}">
                <a16:creationId xmlns:a16="http://schemas.microsoft.com/office/drawing/2014/main" id="{CA836B95-D11B-A8B9-3B85-FA5DD6B44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27" y="4851149"/>
            <a:ext cx="1177661" cy="1177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CDB011-F407-5165-FA3A-BCE0C164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28196" y="4970939"/>
            <a:ext cx="939406" cy="939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7CD9A6-3225-9031-BFF0-CB2B58F4D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05326" y="4176337"/>
            <a:ext cx="440472" cy="4404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931750-3B31-A36A-F932-465AC8F89E57}"/>
              </a:ext>
            </a:extLst>
          </p:cNvPr>
          <p:cNvSpPr txBox="1"/>
          <p:nvPr/>
        </p:nvSpPr>
        <p:spPr>
          <a:xfrm>
            <a:off x="8467381" y="6180697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Gradient</a:t>
            </a:r>
            <a:endParaRPr 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0AEB8E-3174-4F92-6E25-AE0157C7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0099268" y="5219743"/>
            <a:ext cx="440472" cy="4404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AA08B4-320D-78C6-FEB2-D143CAB7CB50}"/>
              </a:ext>
            </a:extLst>
          </p:cNvPr>
          <p:cNvSpPr txBox="1"/>
          <p:nvPr/>
        </p:nvSpPr>
        <p:spPr>
          <a:xfrm>
            <a:off x="10483000" y="6180513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Target</a:t>
            </a:r>
            <a:endParaRPr lang="en-US" sz="2400" dirty="0"/>
          </a:p>
        </p:txBody>
      </p:sp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348B4C-91BF-0498-20C2-C0E577F2E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43618" y="4157460"/>
            <a:ext cx="1620642" cy="16361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D9D9C4-8B7A-4BD5-FBFE-349A3AA733D5}"/>
              </a:ext>
            </a:extLst>
          </p:cNvPr>
          <p:cNvSpPr txBox="1"/>
          <p:nvPr/>
        </p:nvSpPr>
        <p:spPr>
          <a:xfrm>
            <a:off x="124629" y="3101886"/>
            <a:ext cx="1636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Training</a:t>
            </a:r>
            <a:endParaRPr lang="en-US" sz="3200" b="1" dirty="0"/>
          </a:p>
        </p:txBody>
      </p:sp>
      <p:pic>
        <p:nvPicPr>
          <p:cNvPr id="6" name="Picture 5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1844C37F-6224-6446-5E1D-421F335428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4"/>
          <a:stretch/>
        </p:blipFill>
        <p:spPr>
          <a:xfrm>
            <a:off x="2177914" y="2692561"/>
            <a:ext cx="1136576" cy="1549560"/>
          </a:xfrm>
          <a:prstGeom prst="rect">
            <a:avLst/>
          </a:prstGeom>
        </p:spPr>
      </p:pic>
      <p:pic>
        <p:nvPicPr>
          <p:cNvPr id="14" name="Picture 13" descr="A group of colorful circles with arrows&#10;&#10;Description automatically generated">
            <a:extLst>
              <a:ext uri="{FF2B5EF4-FFF2-40B4-BE49-F238E27FC236}">
                <a16:creationId xmlns:a16="http://schemas.microsoft.com/office/drawing/2014/main" id="{B589A20D-E181-53EC-F823-347185FF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12" y="2895000"/>
            <a:ext cx="1136575" cy="1136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DC21D3-7861-097A-EFA5-7F2ECB73CF61}"/>
              </a:ext>
            </a:extLst>
          </p:cNvPr>
          <p:cNvSpPr txBox="1"/>
          <p:nvPr/>
        </p:nvSpPr>
        <p:spPr>
          <a:xfrm>
            <a:off x="8451121" y="3037656"/>
            <a:ext cx="154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Cat:  43%</a:t>
            </a:r>
          </a:p>
          <a:p>
            <a:pPr algn="ctr"/>
            <a:r>
              <a:rPr lang="en-GB" sz="2400" dirty="0"/>
              <a:t>Dog: 57%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AC346-6871-037A-567E-F0D6CB5130DD}"/>
              </a:ext>
            </a:extLst>
          </p:cNvPr>
          <p:cNvSpPr txBox="1"/>
          <p:nvPr/>
        </p:nvSpPr>
        <p:spPr>
          <a:xfrm>
            <a:off x="10483000" y="5024480"/>
            <a:ext cx="154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Cat:  100%</a:t>
            </a:r>
          </a:p>
          <a:p>
            <a:pPr algn="ctr"/>
            <a:r>
              <a:rPr lang="en-GB" sz="2400" dirty="0"/>
              <a:t>Dog:     0%</a:t>
            </a:r>
            <a:endParaRPr lang="en-US" sz="2400" dirty="0"/>
          </a:p>
        </p:txBody>
      </p:sp>
      <p:pic>
        <p:nvPicPr>
          <p:cNvPr id="32" name="Picture 31" descr="A graph with a arrow pointing down&#10;&#10;Description automatically generated with medium confidence">
            <a:extLst>
              <a:ext uri="{FF2B5EF4-FFF2-40B4-BE49-F238E27FC236}">
                <a16:creationId xmlns:a16="http://schemas.microsoft.com/office/drawing/2014/main" id="{3FCAFF63-9FC2-D252-E471-802F0613D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47" y="4846883"/>
            <a:ext cx="1092619" cy="1092619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1CB32BB-DE14-AB62-5B35-DBEB177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4" grpId="0"/>
      <p:bldP spid="28" grpId="0"/>
      <p:bldP spid="35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35D-8DA0-C484-5E2D-167AB318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5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How does Machine Learning work?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7414-D36F-D928-898B-E47E8BE950CE}"/>
              </a:ext>
            </a:extLst>
          </p:cNvPr>
          <p:cNvSpPr txBox="1"/>
          <p:nvPr/>
        </p:nvSpPr>
        <p:spPr>
          <a:xfrm>
            <a:off x="3209608" y="1327704"/>
            <a:ext cx="5772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Computer Vision: Classification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3D1BB-CB3C-4CEA-EBD0-B3579FF9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00" y="3016251"/>
            <a:ext cx="939406" cy="939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F829-315A-4F14-31E9-9D203E43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196" y="3016251"/>
            <a:ext cx="939406" cy="939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F8778-95E8-3885-F733-5B9841F2EE40}"/>
              </a:ext>
            </a:extLst>
          </p:cNvPr>
          <p:cNvSpPr txBox="1"/>
          <p:nvPr/>
        </p:nvSpPr>
        <p:spPr>
          <a:xfrm>
            <a:off x="1934002" y="2154215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Input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8AE1-70A3-0106-3572-F3D5AFE8AE0D}"/>
              </a:ext>
            </a:extLst>
          </p:cNvPr>
          <p:cNvSpPr txBox="1"/>
          <p:nvPr/>
        </p:nvSpPr>
        <p:spPr>
          <a:xfrm>
            <a:off x="5277922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Network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931F-AAE4-6A70-10F7-9206E0E5BFC2}"/>
              </a:ext>
            </a:extLst>
          </p:cNvPr>
          <p:cNvSpPr txBox="1"/>
          <p:nvPr/>
        </p:nvSpPr>
        <p:spPr>
          <a:xfrm>
            <a:off x="8407486" y="2128541"/>
            <a:ext cx="163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Output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9D9C4-8B7A-4BD5-FBFE-349A3AA733D5}"/>
              </a:ext>
            </a:extLst>
          </p:cNvPr>
          <p:cNvSpPr txBox="1"/>
          <p:nvPr/>
        </p:nvSpPr>
        <p:spPr>
          <a:xfrm>
            <a:off x="105966" y="3101886"/>
            <a:ext cx="180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Inference</a:t>
            </a:r>
            <a:endParaRPr lang="en-US" sz="3200" b="1" dirty="0"/>
          </a:p>
        </p:txBody>
      </p:sp>
      <p:pic>
        <p:nvPicPr>
          <p:cNvPr id="6" name="Picture 5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1844C37F-6224-6446-5E1D-421F3354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4"/>
          <a:stretch/>
        </p:blipFill>
        <p:spPr>
          <a:xfrm>
            <a:off x="2177914" y="2692561"/>
            <a:ext cx="1136576" cy="1549560"/>
          </a:xfrm>
          <a:prstGeom prst="rect">
            <a:avLst/>
          </a:prstGeom>
        </p:spPr>
      </p:pic>
      <p:pic>
        <p:nvPicPr>
          <p:cNvPr id="14" name="Picture 13" descr="A group of colorful circles with arrows&#10;&#10;Description automatically generated">
            <a:extLst>
              <a:ext uri="{FF2B5EF4-FFF2-40B4-BE49-F238E27FC236}">
                <a16:creationId xmlns:a16="http://schemas.microsoft.com/office/drawing/2014/main" id="{B589A20D-E181-53EC-F823-347185FF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12" y="2895000"/>
            <a:ext cx="1136575" cy="1136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DC21D3-7861-097A-EFA5-7F2ECB73CF61}"/>
              </a:ext>
            </a:extLst>
          </p:cNvPr>
          <p:cNvSpPr txBox="1"/>
          <p:nvPr/>
        </p:nvSpPr>
        <p:spPr>
          <a:xfrm>
            <a:off x="8451121" y="3037656"/>
            <a:ext cx="154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Cat:  83%</a:t>
            </a:r>
          </a:p>
          <a:p>
            <a:pPr algn="ctr"/>
            <a:r>
              <a:rPr lang="en-GB" sz="2400" dirty="0"/>
              <a:t>Dog: 17%</a:t>
            </a:r>
            <a:endParaRPr lang="en-US" sz="2400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1CB32BB-DE14-AB62-5B35-DBEB177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8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AAC8-A74A-BA16-00F8-1432B79D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Aptos" panose="020B0004020202020204" pitchFamily="34" charset="0"/>
              </a:rPr>
              <a:t>The Machine Learning Cookbook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5BF8A-F6CD-7172-1CE9-F51055E8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AF110-31BF-AD05-C7FE-3C6C3A05C09F}"/>
              </a:ext>
            </a:extLst>
          </p:cNvPr>
          <p:cNvSpPr txBox="1"/>
          <p:nvPr/>
        </p:nvSpPr>
        <p:spPr>
          <a:xfrm>
            <a:off x="1250302" y="2276877"/>
            <a:ext cx="142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1. Data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AF6A1-66A8-BA62-907D-08745F03103E}"/>
              </a:ext>
            </a:extLst>
          </p:cNvPr>
          <p:cNvSpPr txBox="1"/>
          <p:nvPr/>
        </p:nvSpPr>
        <p:spPr>
          <a:xfrm>
            <a:off x="1250300" y="4137701"/>
            <a:ext cx="1856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2. Network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FAE00-2FCD-D84A-39B9-962F94C392D6}"/>
              </a:ext>
            </a:extLst>
          </p:cNvPr>
          <p:cNvSpPr txBox="1"/>
          <p:nvPr/>
        </p:nvSpPr>
        <p:spPr>
          <a:xfrm>
            <a:off x="1250300" y="5671601"/>
            <a:ext cx="1856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3. Training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1FD18-1323-6E55-EBB3-6F01046AEDA7}"/>
              </a:ext>
            </a:extLst>
          </p:cNvPr>
          <p:cNvSpPr txBox="1"/>
          <p:nvPr/>
        </p:nvSpPr>
        <p:spPr>
          <a:xfrm>
            <a:off x="3388988" y="1855882"/>
            <a:ext cx="142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Inputs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F0407-08A6-D72C-AF81-5F96D0C15FA3}"/>
              </a:ext>
            </a:extLst>
          </p:cNvPr>
          <p:cNvSpPr txBox="1"/>
          <p:nvPr/>
        </p:nvSpPr>
        <p:spPr>
          <a:xfrm>
            <a:off x="3502670" y="2784647"/>
            <a:ext cx="122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Targets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D7C90-DEF4-2D5E-0EF5-AC406BA5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86" y="1755027"/>
            <a:ext cx="690181" cy="690181"/>
          </a:xfrm>
          <a:prstGeom prst="rect">
            <a:avLst/>
          </a:prstGeom>
        </p:spPr>
      </p:pic>
      <p:pic>
        <p:nvPicPr>
          <p:cNvPr id="13" name="Picture 12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DCA067AE-53A1-5E5E-7A1D-A20767B8D6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 b="27726"/>
          <a:stretch/>
        </p:blipFill>
        <p:spPr>
          <a:xfrm>
            <a:off x="5821997" y="1660010"/>
            <a:ext cx="868051" cy="859817"/>
          </a:xfrm>
          <a:prstGeom prst="rect">
            <a:avLst/>
          </a:prstGeom>
        </p:spPr>
      </p:pic>
      <p:pic>
        <p:nvPicPr>
          <p:cNvPr id="14" name="Picture 13" descr="A cartoon of a person wearing a top hat and holding a microphone&#10;&#10;Description automatically generated">
            <a:extLst>
              <a:ext uri="{FF2B5EF4-FFF2-40B4-BE49-F238E27FC236}">
                <a16:creationId xmlns:a16="http://schemas.microsoft.com/office/drawing/2014/main" id="{EECEBEC2-43B5-A8A7-CE1D-7A00DA486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86" y="2686624"/>
            <a:ext cx="690181" cy="690181"/>
          </a:xfrm>
          <a:prstGeom prst="rect">
            <a:avLst/>
          </a:prstGeom>
        </p:spPr>
      </p:pic>
      <p:pic>
        <p:nvPicPr>
          <p:cNvPr id="15" name="Picture 14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05B13EA4-486C-F3AA-02DE-A73C76683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 b="27726"/>
          <a:stretch/>
        </p:blipFill>
        <p:spPr>
          <a:xfrm flipH="1">
            <a:off x="7850625" y="1660010"/>
            <a:ext cx="868051" cy="859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20D2FF-74FC-84D5-7C52-C14CB70289F4}"/>
              </a:ext>
            </a:extLst>
          </p:cNvPr>
          <p:cNvSpPr txBox="1"/>
          <p:nvPr/>
        </p:nvSpPr>
        <p:spPr>
          <a:xfrm>
            <a:off x="5756681" y="2723092"/>
            <a:ext cx="99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Cat:  1.0</a:t>
            </a:r>
          </a:p>
          <a:p>
            <a:r>
              <a:rPr lang="en-GB" dirty="0"/>
              <a:t>Dog: 0.0</a:t>
            </a:r>
            <a:endParaRPr lang="en-US" dirty="0"/>
          </a:p>
        </p:txBody>
      </p:sp>
      <p:pic>
        <p:nvPicPr>
          <p:cNvPr id="17" name="Picture 16" descr="A cat looking up with a surprised expression&#10;&#10;Description automatically generated">
            <a:extLst>
              <a:ext uri="{FF2B5EF4-FFF2-40B4-BE49-F238E27FC236}">
                <a16:creationId xmlns:a16="http://schemas.microsoft.com/office/drawing/2014/main" id="{58345B5E-5C98-3F41-7CD4-31F80246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4" t="6208" r="-2" b="39941"/>
          <a:stretch/>
        </p:blipFill>
        <p:spPr>
          <a:xfrm>
            <a:off x="8858755" y="1657231"/>
            <a:ext cx="868051" cy="865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9A25F0-1FB6-7284-BDB1-C2FA198FC4E4}"/>
              </a:ext>
            </a:extLst>
          </p:cNvPr>
          <p:cNvSpPr txBox="1"/>
          <p:nvPr/>
        </p:nvSpPr>
        <p:spPr>
          <a:xfrm>
            <a:off x="7812703" y="2730474"/>
            <a:ext cx="99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Cat:  1.0</a:t>
            </a:r>
          </a:p>
          <a:p>
            <a:r>
              <a:rPr lang="en-GB" dirty="0"/>
              <a:t>Dog: 0.0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3F28F-5DB1-693B-C200-9D16B50A47C1}"/>
              </a:ext>
            </a:extLst>
          </p:cNvPr>
          <p:cNvSpPr txBox="1"/>
          <p:nvPr/>
        </p:nvSpPr>
        <p:spPr>
          <a:xfrm>
            <a:off x="8794876" y="2730473"/>
            <a:ext cx="99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Cat:  1.0</a:t>
            </a:r>
          </a:p>
          <a:p>
            <a:r>
              <a:rPr lang="en-GB" dirty="0"/>
              <a:t>Dog: 0.0</a:t>
            </a:r>
            <a:endParaRPr lang="en-US" dirty="0"/>
          </a:p>
        </p:txBody>
      </p:sp>
      <p:pic>
        <p:nvPicPr>
          <p:cNvPr id="21" name="Picture 20" descr="A puppy sitting in the grass&#10;&#10;Description automatically generated">
            <a:extLst>
              <a:ext uri="{FF2B5EF4-FFF2-40B4-BE49-F238E27FC236}">
                <a16:creationId xmlns:a16="http://schemas.microsoft.com/office/drawing/2014/main" id="{7860A0CD-DD85-FC19-F480-57A96F9224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5" t="28400" r="23850"/>
          <a:stretch/>
        </p:blipFill>
        <p:spPr>
          <a:xfrm>
            <a:off x="6830127" y="1657231"/>
            <a:ext cx="880419" cy="8653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1FCA76-81EB-5FBE-53E3-98B1FE0D0F68}"/>
              </a:ext>
            </a:extLst>
          </p:cNvPr>
          <p:cNvSpPr txBox="1"/>
          <p:nvPr/>
        </p:nvSpPr>
        <p:spPr>
          <a:xfrm>
            <a:off x="6770995" y="2723092"/>
            <a:ext cx="99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Cat:  0.0</a:t>
            </a:r>
          </a:p>
          <a:p>
            <a:r>
              <a:rPr lang="en-GB" dirty="0"/>
              <a:t>Dog: 1.0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CB2F75-9E6D-0D3B-FF37-D5BDAD6A8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82" y="3687705"/>
            <a:ext cx="899992" cy="899992"/>
          </a:xfrm>
          <a:prstGeom prst="rect">
            <a:avLst/>
          </a:prstGeom>
        </p:spPr>
      </p:pic>
      <p:pic>
        <p:nvPicPr>
          <p:cNvPr id="25" name="Picture 24" descr="A group of colorful circles with arrows&#10;&#10;Description automatically generated">
            <a:extLst>
              <a:ext uri="{FF2B5EF4-FFF2-40B4-BE49-F238E27FC236}">
                <a16:creationId xmlns:a16="http://schemas.microsoft.com/office/drawing/2014/main" id="{0AAE6C45-AC6D-D3AC-399C-30B52A49D3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16" y="3736349"/>
            <a:ext cx="802704" cy="8027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F12FFB-EE07-DBC7-37B9-2E6DEE037861}"/>
              </a:ext>
            </a:extLst>
          </p:cNvPr>
          <p:cNvSpPr txBox="1"/>
          <p:nvPr/>
        </p:nvSpPr>
        <p:spPr>
          <a:xfrm>
            <a:off x="4974978" y="499620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3B2DF-22B3-FAD2-B90C-BFD631C223A3}"/>
              </a:ext>
            </a:extLst>
          </p:cNvPr>
          <p:cNvSpPr txBox="1"/>
          <p:nvPr/>
        </p:nvSpPr>
        <p:spPr>
          <a:xfrm>
            <a:off x="6243395" y="4984914"/>
            <a:ext cx="93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 M</a:t>
            </a:r>
            <a:endParaRPr lang="en-US" dirty="0"/>
          </a:p>
        </p:txBody>
      </p:sp>
      <p:pic>
        <p:nvPicPr>
          <p:cNvPr id="28" name="Picture 27" descr="A black background with many colorful dots&#10;&#10;Description automatically generated">
            <a:extLst>
              <a:ext uri="{FF2B5EF4-FFF2-40B4-BE49-F238E27FC236}">
                <a16:creationId xmlns:a16="http://schemas.microsoft.com/office/drawing/2014/main" id="{838FCB6A-DC7A-815C-1D9B-6DCCF36EB8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77" y="3736349"/>
            <a:ext cx="802704" cy="8027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63E720-4B33-370D-7932-2B4E8D7A3928}"/>
              </a:ext>
            </a:extLst>
          </p:cNvPr>
          <p:cNvSpPr txBox="1"/>
          <p:nvPr/>
        </p:nvSpPr>
        <p:spPr>
          <a:xfrm>
            <a:off x="3595447" y="4984914"/>
            <a:ext cx="10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#Params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802DE1-8B0B-446C-4368-60E4EC9639F9}"/>
              </a:ext>
            </a:extLst>
          </p:cNvPr>
          <p:cNvSpPr txBox="1"/>
          <p:nvPr/>
        </p:nvSpPr>
        <p:spPr>
          <a:xfrm>
            <a:off x="4940246" y="4634197"/>
            <a:ext cx="67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Knob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49C259-DB14-CD67-F17A-DF17D6310028}"/>
              </a:ext>
            </a:extLst>
          </p:cNvPr>
          <p:cNvSpPr txBox="1"/>
          <p:nvPr/>
        </p:nvSpPr>
        <p:spPr>
          <a:xfrm>
            <a:off x="6104870" y="4634197"/>
            <a:ext cx="12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ResNet-50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7DF23E-A9CF-452C-1367-4E02AAB0F2F4}"/>
              </a:ext>
            </a:extLst>
          </p:cNvPr>
          <p:cNvSpPr txBox="1"/>
          <p:nvPr/>
        </p:nvSpPr>
        <p:spPr>
          <a:xfrm>
            <a:off x="3595447" y="4642177"/>
            <a:ext cx="10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Name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FBD10-D7B4-7641-6358-D0C63E4AF548}"/>
              </a:ext>
            </a:extLst>
          </p:cNvPr>
          <p:cNvSpPr/>
          <p:nvPr/>
        </p:nvSpPr>
        <p:spPr>
          <a:xfrm>
            <a:off x="8375776" y="3736349"/>
            <a:ext cx="90105" cy="802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B82A86-DCEB-6D07-958B-5793BA916976}"/>
              </a:ext>
            </a:extLst>
          </p:cNvPr>
          <p:cNvSpPr txBox="1"/>
          <p:nvPr/>
        </p:nvSpPr>
        <p:spPr>
          <a:xfrm>
            <a:off x="7460961" y="4634197"/>
            <a:ext cx="12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Swin</a:t>
            </a:r>
            <a:r>
              <a:rPr lang="en-GB" dirty="0"/>
              <a:t>-L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475461-A724-2711-BE1D-17FEB3346117}"/>
              </a:ext>
            </a:extLst>
          </p:cNvPr>
          <p:cNvSpPr txBox="1"/>
          <p:nvPr/>
        </p:nvSpPr>
        <p:spPr>
          <a:xfrm>
            <a:off x="7599486" y="4984914"/>
            <a:ext cx="93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220 M</a:t>
            </a:r>
            <a:endParaRPr lang="en-US" dirty="0"/>
          </a:p>
        </p:txBody>
      </p:sp>
      <p:pic>
        <p:nvPicPr>
          <p:cNvPr id="38" name="Picture 37" descr="A green circle with white logo&#10;&#10;Description automatically generated">
            <a:extLst>
              <a:ext uri="{FF2B5EF4-FFF2-40B4-BE49-F238E27FC236}">
                <a16:creationId xmlns:a16="http://schemas.microsoft.com/office/drawing/2014/main" id="{986A6A2D-3567-5301-E092-93B9C4E1AE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5" t="16077" r="25683" b="14616"/>
          <a:stretch/>
        </p:blipFill>
        <p:spPr>
          <a:xfrm>
            <a:off x="10222764" y="3695439"/>
            <a:ext cx="957956" cy="911837"/>
          </a:xfrm>
          <a:prstGeom prst="rect">
            <a:avLst/>
          </a:prstGeom>
        </p:spPr>
      </p:pic>
      <p:pic>
        <p:nvPicPr>
          <p:cNvPr id="40" name="Picture 39" descr="A logo with text and a flower&#10;&#10;Description automatically generated">
            <a:extLst>
              <a:ext uri="{FF2B5EF4-FFF2-40B4-BE49-F238E27FC236}">
                <a16:creationId xmlns:a16="http://schemas.microsoft.com/office/drawing/2014/main" id="{E613A0CA-E015-C883-93AB-E0C152D1C3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t="7632" r="26829" b="9122"/>
          <a:stretch/>
        </p:blipFill>
        <p:spPr>
          <a:xfrm>
            <a:off x="8863525" y="3695439"/>
            <a:ext cx="961595" cy="8999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0C590AC-CEF7-8576-001A-3BDC8251E622}"/>
              </a:ext>
            </a:extLst>
          </p:cNvPr>
          <p:cNvSpPr txBox="1"/>
          <p:nvPr/>
        </p:nvSpPr>
        <p:spPr>
          <a:xfrm>
            <a:off x="8739591" y="4663288"/>
            <a:ext cx="12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GPT-3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82D8A8-4182-2AE1-D15F-186518B2407F}"/>
              </a:ext>
            </a:extLst>
          </p:cNvPr>
          <p:cNvSpPr txBox="1"/>
          <p:nvPr/>
        </p:nvSpPr>
        <p:spPr>
          <a:xfrm>
            <a:off x="10085253" y="4665609"/>
            <a:ext cx="12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GPT-4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6E0515-4071-C721-5C91-F18ACDCE96B3}"/>
              </a:ext>
            </a:extLst>
          </p:cNvPr>
          <p:cNvSpPr txBox="1"/>
          <p:nvPr/>
        </p:nvSpPr>
        <p:spPr>
          <a:xfrm>
            <a:off x="8873036" y="4996201"/>
            <a:ext cx="93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175 B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238C0F-B105-34F0-94AD-EBE9A3A70E2D}"/>
              </a:ext>
            </a:extLst>
          </p:cNvPr>
          <p:cNvSpPr txBox="1"/>
          <p:nvPr/>
        </p:nvSpPr>
        <p:spPr>
          <a:xfrm>
            <a:off x="10225155" y="4985770"/>
            <a:ext cx="93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1760 B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1B3529-42DD-2DD7-0510-42FBB1B7028D}"/>
              </a:ext>
            </a:extLst>
          </p:cNvPr>
          <p:cNvSpPr txBox="1"/>
          <p:nvPr/>
        </p:nvSpPr>
        <p:spPr>
          <a:xfrm>
            <a:off x="3584533" y="5512317"/>
            <a:ext cx="11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Optimizer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9361B9-19D9-5BD5-4ED5-199E75BFE1FF}"/>
              </a:ext>
            </a:extLst>
          </p:cNvPr>
          <p:cNvSpPr txBox="1"/>
          <p:nvPr/>
        </p:nvSpPr>
        <p:spPr>
          <a:xfrm>
            <a:off x="3595447" y="5825489"/>
            <a:ext cx="11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Scheduler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BF46F9-8616-8ADD-A184-12D6345BCD23}"/>
              </a:ext>
            </a:extLst>
          </p:cNvPr>
          <p:cNvSpPr txBox="1"/>
          <p:nvPr/>
        </p:nvSpPr>
        <p:spPr>
          <a:xfrm>
            <a:off x="3543601" y="6123543"/>
            <a:ext cx="11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Length</a:t>
            </a:r>
            <a:endParaRPr lang="en-US" dirty="0"/>
          </a:p>
        </p:txBody>
      </p:sp>
      <p:pic>
        <p:nvPicPr>
          <p:cNvPr id="48" name="Picture 47" descr="A graph with a arrow pointing down&#10;&#10;Description automatically generated with medium confidence">
            <a:extLst>
              <a:ext uri="{FF2B5EF4-FFF2-40B4-BE49-F238E27FC236}">
                <a16:creationId xmlns:a16="http://schemas.microsoft.com/office/drawing/2014/main" id="{BD7E00FE-61AF-CE81-FEEC-8A23CF987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11" y="5599518"/>
            <a:ext cx="821274" cy="82127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9D8315A-C16A-D44A-C0D0-87738572CD41}"/>
              </a:ext>
            </a:extLst>
          </p:cNvPr>
          <p:cNvSpPr/>
          <p:nvPr/>
        </p:nvSpPr>
        <p:spPr>
          <a:xfrm>
            <a:off x="1054359" y="3517641"/>
            <a:ext cx="10515600" cy="18559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7A108-3CCD-B950-45EA-7FD5AB2485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41" y="5599518"/>
            <a:ext cx="821274" cy="821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0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6" grpId="0"/>
      <p:bldP spid="18" grpId="0"/>
      <p:bldP spid="19" grpId="0"/>
      <p:bldP spid="22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2|0.2|0.2|0.1|0.1|0.6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0.5|12.1|13.2|18.3|12.4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0.6|5.7|20.1|12.3|30.4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1|24|11.8|6.2|11.6|15.5|4.8|19.2|30.8|23.8|4.6|15.3|2.7|7.5|8.1|18.7|4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6|32|26.4"/>
</p:tagLst>
</file>

<file path=ppt/theme/theme1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1287</Words>
  <Application>Microsoft Office PowerPoint</Application>
  <PresentationFormat>Widescreen</PresentationFormat>
  <Paragraphs>349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Aptos</vt:lpstr>
      <vt:lpstr>Arial</vt:lpstr>
      <vt:lpstr>Calibri</vt:lpstr>
      <vt:lpstr>Calibri Light</vt:lpstr>
      <vt:lpstr>KU Leuven Sedes</vt:lpstr>
      <vt:lpstr>Office Theme</vt:lpstr>
      <vt:lpstr>Designing High-Performing Networks for Multi-Scale Computer Vision</vt:lpstr>
      <vt:lpstr>PowerPoint Presentation</vt:lpstr>
      <vt:lpstr>What is Computer Vision?</vt:lpstr>
      <vt:lpstr>How to do Computer Vision?</vt:lpstr>
      <vt:lpstr>How does Machine Learning work?</vt:lpstr>
      <vt:lpstr>How does Machine Learning work?</vt:lpstr>
      <vt:lpstr>How does Machine Learning work?</vt:lpstr>
      <vt:lpstr>How does Machine Learning work?</vt:lpstr>
      <vt:lpstr>The Machine Learning Cookbook</vt:lpstr>
      <vt:lpstr>Computer Vision Networks</vt:lpstr>
      <vt:lpstr>Computer Vision Networks</vt:lpstr>
      <vt:lpstr>Computer Vision Networks</vt:lpstr>
      <vt:lpstr>Computer Vision Networks</vt:lpstr>
      <vt:lpstr>Research Setting</vt:lpstr>
      <vt:lpstr>Research Setting</vt:lpstr>
      <vt:lpstr>Research Setting</vt:lpstr>
      <vt:lpstr>Research Goal</vt:lpstr>
      <vt:lpstr>PowerPoint Presentation</vt:lpstr>
      <vt:lpstr>Backbone-Neck-Head Meta-Architecture</vt:lpstr>
      <vt:lpstr>2D Object Detection</vt:lpstr>
      <vt:lpstr>2D Object Detection</vt:lpstr>
      <vt:lpstr>2D Object Detection</vt:lpstr>
      <vt:lpstr>2D Object Detection</vt:lpstr>
      <vt:lpstr>2D Object Detection</vt:lpstr>
      <vt:lpstr>PowerPoint Presentation</vt:lpstr>
      <vt:lpstr>Trident Pyramid Networks</vt:lpstr>
      <vt:lpstr>Trident Pyramid Networks</vt:lpstr>
      <vt:lpstr>Trident Pyramid Networks</vt:lpstr>
      <vt:lpstr>Trident Pyramid Networks</vt:lpstr>
      <vt:lpstr>Trident Pyramid Networks</vt:lpstr>
      <vt:lpstr>Trident Pyramid Networks</vt:lpstr>
      <vt:lpstr>Balance between neck and head</vt:lpstr>
      <vt:lpstr>Balance between neck and head</vt:lpstr>
      <vt:lpstr>Disentangled vs. All-in-One Necks</vt:lpstr>
      <vt:lpstr>PowerPoint Presentation</vt:lpstr>
      <vt:lpstr>FQDet</vt:lpstr>
      <vt:lpstr>FQDet</vt:lpstr>
      <vt:lpstr>FQDet</vt:lpstr>
      <vt:lpstr>FQDet</vt:lpstr>
      <vt:lpstr>FQDetV2</vt:lpstr>
      <vt:lpstr>FQDetV2</vt:lpstr>
      <vt:lpstr>FQDetV2</vt:lpstr>
      <vt:lpstr>PowerPoint Presentation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EffSeg</vt:lpstr>
      <vt:lpstr>PowerPoint Presentation</vt:lpstr>
      <vt:lpstr>Future of AI</vt:lpstr>
      <vt:lpstr>PowerPoint Presentation</vt:lpstr>
      <vt:lpstr>Conclusion</vt:lpstr>
      <vt:lpstr>Conclusion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High-Performing Networks for Multi-Scale Computer Vision</dc:title>
  <dc:creator>Cédric Picron</dc:creator>
  <cp:lastModifiedBy>Cédric Picron</cp:lastModifiedBy>
  <cp:revision>151</cp:revision>
  <dcterms:created xsi:type="dcterms:W3CDTF">2024-01-17T08:41:17Z</dcterms:created>
  <dcterms:modified xsi:type="dcterms:W3CDTF">2024-01-23T21:31:33Z</dcterms:modified>
</cp:coreProperties>
</file>